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63" r:id="rId4"/>
    <p:sldId id="348" r:id="rId5"/>
    <p:sldId id="257" r:id="rId6"/>
    <p:sldId id="406" r:id="rId7"/>
    <p:sldId id="412" r:id="rId8"/>
    <p:sldId id="414" r:id="rId9"/>
    <p:sldId id="351" r:id="rId10"/>
    <p:sldId id="259" r:id="rId11"/>
    <p:sldId id="416" r:id="rId12"/>
    <p:sldId id="418" r:id="rId13"/>
    <p:sldId id="419" r:id="rId14"/>
    <p:sldId id="420" r:id="rId15"/>
    <p:sldId id="421" r:id="rId16"/>
    <p:sldId id="422" r:id="rId17"/>
    <p:sldId id="426" r:id="rId18"/>
    <p:sldId id="427" r:id="rId19"/>
    <p:sldId id="378" r:id="rId20"/>
    <p:sldId id="430" r:id="rId21"/>
    <p:sldId id="296" r:id="rId22"/>
    <p:sldId id="349" r:id="rId23"/>
    <p:sldId id="407" r:id="rId24"/>
    <p:sldId id="408" r:id="rId25"/>
    <p:sldId id="409" r:id="rId26"/>
    <p:sldId id="410" r:id="rId27"/>
    <p:sldId id="411" r:id="rId28"/>
    <p:sldId id="413" r:id="rId29"/>
    <p:sldId id="415" r:id="rId30"/>
    <p:sldId id="417" r:id="rId31"/>
    <p:sldId id="423" r:id="rId32"/>
    <p:sldId id="424" r:id="rId33"/>
    <p:sldId id="425" r:id="rId34"/>
    <p:sldId id="428" r:id="rId35"/>
    <p:sldId id="429" r:id="rId36"/>
    <p:sldId id="431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Inter" panose="020B0604020202020204" charset="0"/>
      <p:regular r:id="rId41"/>
      <p:bold r:id="rId42"/>
    </p:embeddedFont>
    <p:embeddedFont>
      <p:font typeface="Passion One" panose="020B0604020202020204" charset="0"/>
      <p:regular r:id="rId43"/>
      <p:bold r:id="rId44"/>
    </p:embeddedFont>
    <p:embeddedFont>
      <p:font typeface="Roboto" panose="02000000000000000000" pitchFamily="2" charset="0"/>
      <p:regular r:id="rId45"/>
      <p:bold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348"/>
            <p14:sldId id="257"/>
            <p14:sldId id="406"/>
            <p14:sldId id="412"/>
            <p14:sldId id="414"/>
            <p14:sldId id="351"/>
            <p14:sldId id="259"/>
            <p14:sldId id="416"/>
            <p14:sldId id="418"/>
            <p14:sldId id="419"/>
            <p14:sldId id="420"/>
            <p14:sldId id="421"/>
            <p14:sldId id="422"/>
            <p14:sldId id="426"/>
            <p14:sldId id="427"/>
            <p14:sldId id="378"/>
            <p14:sldId id="430"/>
            <p14:sldId id="296"/>
            <p14:sldId id="349"/>
            <p14:sldId id="407"/>
            <p14:sldId id="408"/>
            <p14:sldId id="409"/>
            <p14:sldId id="410"/>
            <p14:sldId id="411"/>
            <p14:sldId id="413"/>
            <p14:sldId id="415"/>
            <p14:sldId id="417"/>
            <p14:sldId id="423"/>
            <p14:sldId id="424"/>
            <p14:sldId id="425"/>
            <p14:sldId id="428"/>
            <p14:sldId id="429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FF"/>
    <a:srgbClr val="B348D4"/>
    <a:srgbClr val="8EC1F0"/>
    <a:srgbClr val="FF3300"/>
    <a:srgbClr val="FF6600"/>
    <a:srgbClr val="D27FE9"/>
    <a:srgbClr val="2B2BA9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7" autoAdjust="0"/>
    <p:restoredTop sz="94673" autoAdjust="0"/>
  </p:normalViewPr>
  <p:slideViewPr>
    <p:cSldViewPr snapToGrid="0">
      <p:cViewPr varScale="1">
        <p:scale>
          <a:sx n="135" d="100"/>
          <a:sy n="135" d="100"/>
        </p:scale>
        <p:origin x="93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E320D42-E999-C5D4-D173-EB7E28B9C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B479B7-35B1-F53F-6DEF-BBD881B34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5AF0-E509-4B4F-A3EB-66793A3B56C5}" type="datetimeFigureOut">
              <a:rPr lang="fr-FR" smtClean="0"/>
              <a:t>18/10/2024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567-4F1A-0F64-F99B-6A2D4481C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1014F-83BC-DA7F-C69A-49F5A23F4B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C76FA-848B-4A65-BF1C-8756B59B2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651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1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AF784900-B474-0B22-0D0A-ADE24659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>
            <a:extLst>
              <a:ext uri="{FF2B5EF4-FFF2-40B4-BE49-F238E27FC236}">
                <a16:creationId xmlns:a16="http://schemas.microsoft.com/office/drawing/2014/main" id="{78718E3A-AEDA-CE88-1BBE-EA33FA906E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>
            <a:extLst>
              <a:ext uri="{FF2B5EF4-FFF2-40B4-BE49-F238E27FC236}">
                <a16:creationId xmlns:a16="http://schemas.microsoft.com/office/drawing/2014/main" id="{9E5CED7E-CA53-A94B-6E3C-B63B96218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5C3548A8-97CE-4F13-CA55-A3465996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>
            <a:extLst>
              <a:ext uri="{FF2B5EF4-FFF2-40B4-BE49-F238E27FC236}">
                <a16:creationId xmlns:a16="http://schemas.microsoft.com/office/drawing/2014/main" id="{5502AACD-0DA4-093F-EEED-5F0C1B953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>
            <a:extLst>
              <a:ext uri="{FF2B5EF4-FFF2-40B4-BE49-F238E27FC236}">
                <a16:creationId xmlns:a16="http://schemas.microsoft.com/office/drawing/2014/main" id="{EB9CA395-1DF0-1161-B89F-0498CE7F2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3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96B7CC3A-A079-D154-1ADA-8E8E8878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>
            <a:extLst>
              <a:ext uri="{FF2B5EF4-FFF2-40B4-BE49-F238E27FC236}">
                <a16:creationId xmlns:a16="http://schemas.microsoft.com/office/drawing/2014/main" id="{89A61C52-CD23-5EA2-A6CC-7C8573E31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>
            <a:extLst>
              <a:ext uri="{FF2B5EF4-FFF2-40B4-BE49-F238E27FC236}">
                <a16:creationId xmlns:a16="http://schemas.microsoft.com/office/drawing/2014/main" id="{20E51425-864E-26A7-5F5B-FCE132AE3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B348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B348D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633828-791C-CC24-F29E-6C724ADE5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9AAF9-3231-9674-DA27-03601FCC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869273" y="-1426102"/>
            <a:ext cx="2352930" cy="235293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 rot="-5400000">
            <a:off x="-659310" y="4179469"/>
            <a:ext cx="1686418" cy="729495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42" name="Google Shape;42;p4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/>
          <p:nvPr/>
        </p:nvSpPr>
        <p:spPr>
          <a:xfrm rot="-2700000">
            <a:off x="222460" y="19835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2700000">
            <a:off x="2415394" y="4841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 rot="-2700000">
            <a:off x="4455852" y="1388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5272" y="2681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-2700000">
            <a:off x="8781469" y="21161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2ECFF8E-EA72-8429-624C-76373A887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359956-1E23-2FC3-4878-0C4763C4E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D2C48B-8BB3-6D22-B697-037CF1885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802C9D-2794-FD88-7A9A-CE88E6D2E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EC1D82-9254-CFAA-1869-0CF600C7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DB4FA-20CA-9A73-958E-D39215C6F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B47C9C-94AE-BE86-0D4B-F4ADD7C4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F17A6-C276-3098-EF02-7766BC66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9EC991-24C2-2EEE-5965-1AF809B24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D3B419-7613-BB5C-4E32-D614F14B10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8F2400-983D-759B-92A3-868444B3B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88E49A-AD25-9AF2-EA96-6CD0406FA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0D40D3F-D04C-828D-8756-0907EF5C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546828-7064-BB73-A298-68B12C6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65" r:id="rId4"/>
    <p:sldLayoutId id="2147483668" r:id="rId5"/>
    <p:sldLayoutId id="214748366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31.xml"/><Relationship Id="rId7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image" Target="../media/image15.png"/><Relationship Id="rId10" Type="http://schemas.openxmlformats.org/officeDocument/2006/relationships/image" Target="../media/image160.png"/><Relationship Id="rId4" Type="http://schemas.openxmlformats.org/officeDocument/2006/relationships/image" Target="../media/image140.png"/><Relationship Id="rId9" Type="http://schemas.openxmlformats.org/officeDocument/2006/relationships/slide" Target="slide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slide" Target="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3.png"/><Relationship Id="rId4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3.png"/><Relationship Id="rId4" Type="http://schemas.openxmlformats.org/officeDocument/2006/relationships/slide" Target="slid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6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238375" y="3547500"/>
            <a:ext cx="4733925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Projet 6: Classifier des biens de consommation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197600" y="552675"/>
            <a:ext cx="2470268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18 Octobre 2024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34"/>
          <p:cNvGrpSpPr/>
          <p:nvPr/>
        </p:nvGrpSpPr>
        <p:grpSpPr>
          <a:xfrm>
            <a:off x="7362264" y="3851285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613D725E-A124-C779-147C-DC4CA40CFD10}"/>
              </a:ext>
            </a:extLst>
          </p:cNvPr>
          <p:cNvGrpSpPr/>
          <p:nvPr/>
        </p:nvGrpSpPr>
        <p:grpSpPr>
          <a:xfrm>
            <a:off x="8213558" y="5582790"/>
            <a:ext cx="603583" cy="840953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E162D607-0180-29BC-D75A-074B558B6BA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2CB64B3B-FB90-B0EE-EC5A-9E83296FDAC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27084B6C-C461-2849-9EE9-84D89398121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80D50523-12D7-9B68-9E51-0E8910B50C74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867810AF-202F-1DB1-CF2B-200639F36B0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6FF29AE0-659F-5BF8-D3BA-D482E39BF313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0684C6A3-590C-C0C6-6311-FBDAD9DE9863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096C0F74-7D51-FB2E-245D-18147A82B6F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4C465275-F416-A76F-E12E-59B28F70EF15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A8A704CB-9E72-F83C-37BB-74B6392DB60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855837A5-85FE-43F0-4BE6-0E1A27D2ECB5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8E075F08-1709-0A49-B125-399FBCC23A9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02B639EB-FB91-99EC-3981-DF8B7DCC154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5666C373-34F7-214C-1AF1-5104510E7CAB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637D1E02-606C-A3AE-13AE-9A100CE18A6D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BA0A00CF-7E1C-0D89-18EC-06F07AC6DBF6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A2F8B18C-224D-27A5-84D9-F93F1CB63411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DE142405-AF1D-C96A-EF08-F239E95D7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10</a:t>
            </a:fld>
            <a:r>
              <a:rPr lang="fr-FR" dirty="0"/>
              <a:t>/19</a:t>
            </a:r>
          </a:p>
        </p:txBody>
      </p:sp>
      <p:pic>
        <p:nvPicPr>
          <p:cNvPr id="25" name="Image 2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942BA33-2B45-EA9D-B564-23259657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60" y="181039"/>
            <a:ext cx="1399309" cy="62152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E5776D2-BC3B-64DB-B0D6-80E0F944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03. </a:t>
            </a:r>
            <a:r>
              <a:rPr lang="fr-FR" sz="2800" dirty="0"/>
              <a:t>Transformation du jeu de données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E779D71-9F56-9FB9-1D3F-0BC109F56A62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Google Shape;659;p38">
            <a:extLst>
              <a:ext uri="{FF2B5EF4-FFF2-40B4-BE49-F238E27FC236}">
                <a16:creationId xmlns:a16="http://schemas.microsoft.com/office/drawing/2014/main" id="{D0BA5C67-0BE7-3821-CFFF-1DF44852E66A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471327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: les données visuelles / méthodologie</a:t>
            </a:r>
          </a:p>
        </p:txBody>
      </p:sp>
      <p:sp>
        <p:nvSpPr>
          <p:cNvPr id="512" name="자유형: 도형 2305">
            <a:extLst>
              <a:ext uri="{FF2B5EF4-FFF2-40B4-BE49-F238E27FC236}">
                <a16:creationId xmlns:a16="http://schemas.microsoft.com/office/drawing/2014/main" id="{36469BCC-A0D6-A31B-490C-0C74CD7DAC21}"/>
              </a:ext>
            </a:extLst>
          </p:cNvPr>
          <p:cNvSpPr/>
          <p:nvPr/>
        </p:nvSpPr>
        <p:spPr>
          <a:xfrm rot="5400000">
            <a:off x="3697526" y="3155156"/>
            <a:ext cx="1014710" cy="1102008"/>
          </a:xfrm>
          <a:custGeom>
            <a:avLst/>
            <a:gdLst>
              <a:gd name="connsiteX0" fmla="*/ 0 w 1535191"/>
              <a:gd name="connsiteY0" fmla="*/ 0 h 1667269"/>
              <a:gd name="connsiteX1" fmla="*/ 176366 w 1535191"/>
              <a:gd name="connsiteY1" fmla="*/ 8906 h 1667269"/>
              <a:gd name="connsiteX2" fmla="*/ 1415519 w 1535191"/>
              <a:gd name="connsiteY2" fmla="*/ 526964 h 1667269"/>
              <a:gd name="connsiteX3" fmla="*/ 1535191 w 1535191"/>
              <a:gd name="connsiteY3" fmla="*/ 635730 h 1667269"/>
              <a:gd name="connsiteX4" fmla="*/ 503653 w 1535191"/>
              <a:gd name="connsiteY4" fmla="*/ 1667269 h 1667269"/>
              <a:gd name="connsiteX5" fmla="*/ 422829 w 1535191"/>
              <a:gd name="connsiteY5" fmla="*/ 1600583 h 1667269"/>
              <a:gd name="connsiteX6" fmla="*/ 27510 w 1535191"/>
              <a:gd name="connsiteY6" fmla="*/ 1457273 h 1667269"/>
              <a:gd name="connsiteX7" fmla="*/ 0 w 1535191"/>
              <a:gd name="connsiteY7" fmla="*/ 1455884 h 1667269"/>
              <a:gd name="connsiteX8" fmla="*/ 0 w 1535191"/>
              <a:gd name="connsiteY8" fmla="*/ 0 h 166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9">
                <a:moveTo>
                  <a:pt x="0" y="0"/>
                </a:moveTo>
                <a:lnTo>
                  <a:pt x="176366" y="8906"/>
                </a:lnTo>
                <a:cubicBezTo>
                  <a:pt x="644552" y="56453"/>
                  <a:pt x="1071604" y="243140"/>
                  <a:pt x="1415519" y="526964"/>
                </a:cubicBezTo>
                <a:lnTo>
                  <a:pt x="1535191" y="635730"/>
                </a:lnTo>
                <a:lnTo>
                  <a:pt x="503653" y="1667269"/>
                </a:lnTo>
                <a:lnTo>
                  <a:pt x="422829" y="1600583"/>
                </a:lnTo>
                <a:cubicBezTo>
                  <a:pt x="307746" y="1522834"/>
                  <a:pt x="172952" y="1472044"/>
                  <a:pt x="27510" y="1457273"/>
                </a:cubicBezTo>
                <a:lnTo>
                  <a:pt x="0" y="1455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3" name="자유형: 도형 2306">
            <a:extLst>
              <a:ext uri="{FF2B5EF4-FFF2-40B4-BE49-F238E27FC236}">
                <a16:creationId xmlns:a16="http://schemas.microsoft.com/office/drawing/2014/main" id="{E628A00F-82BA-F56F-65D0-C3267BD597D7}"/>
              </a:ext>
            </a:extLst>
          </p:cNvPr>
          <p:cNvSpPr/>
          <p:nvPr/>
        </p:nvSpPr>
        <p:spPr>
          <a:xfrm rot="5400000">
            <a:off x="3202640" y="3631713"/>
            <a:ext cx="1102008" cy="1014708"/>
          </a:xfrm>
          <a:custGeom>
            <a:avLst/>
            <a:gdLst>
              <a:gd name="connsiteX0" fmla="*/ 1031539 w 1667268"/>
              <a:gd name="connsiteY0" fmla="*/ 0 h 1535190"/>
              <a:gd name="connsiteX1" fmla="*/ 1140304 w 1667268"/>
              <a:gd name="connsiteY1" fmla="*/ 119671 h 1535190"/>
              <a:gd name="connsiteX2" fmla="*/ 1658362 w 1667268"/>
              <a:gd name="connsiteY2" fmla="*/ 1358824 h 1535190"/>
              <a:gd name="connsiteX3" fmla="*/ 1667268 w 1667268"/>
              <a:gd name="connsiteY3" fmla="*/ 1535190 h 1535190"/>
              <a:gd name="connsiteX4" fmla="*/ 211384 w 1667268"/>
              <a:gd name="connsiteY4" fmla="*/ 1535190 h 1535190"/>
              <a:gd name="connsiteX5" fmla="*/ 209995 w 1667268"/>
              <a:gd name="connsiteY5" fmla="*/ 1507680 h 1535190"/>
              <a:gd name="connsiteX6" fmla="*/ 66685 w 1667268"/>
              <a:gd name="connsiteY6" fmla="*/ 1112361 h 1535190"/>
              <a:gd name="connsiteX7" fmla="*/ 0 w 1667268"/>
              <a:gd name="connsiteY7" fmla="*/ 1031538 h 1535190"/>
              <a:gd name="connsiteX8" fmla="*/ 1031539 w 1667268"/>
              <a:gd name="connsiteY8" fmla="*/ 0 h 153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268" h="1535190">
                <a:moveTo>
                  <a:pt x="1031539" y="0"/>
                </a:moveTo>
                <a:lnTo>
                  <a:pt x="1140304" y="119671"/>
                </a:lnTo>
                <a:cubicBezTo>
                  <a:pt x="1424128" y="463587"/>
                  <a:pt x="1610815" y="890639"/>
                  <a:pt x="1658362" y="1358824"/>
                </a:cubicBezTo>
                <a:lnTo>
                  <a:pt x="1667268" y="1535190"/>
                </a:lnTo>
                <a:lnTo>
                  <a:pt x="211384" y="1535190"/>
                </a:lnTo>
                <a:lnTo>
                  <a:pt x="209995" y="1507680"/>
                </a:lnTo>
                <a:cubicBezTo>
                  <a:pt x="195224" y="1362238"/>
                  <a:pt x="144434" y="1227445"/>
                  <a:pt x="66685" y="1112361"/>
                </a:cubicBezTo>
                <a:lnTo>
                  <a:pt x="0" y="1031538"/>
                </a:lnTo>
                <a:lnTo>
                  <a:pt x="10315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4" name="자유형: 도형 2307">
            <a:extLst>
              <a:ext uri="{FF2B5EF4-FFF2-40B4-BE49-F238E27FC236}">
                <a16:creationId xmlns:a16="http://schemas.microsoft.com/office/drawing/2014/main" id="{B818B2AE-7EE1-1979-305E-F2FD3A691E52}"/>
              </a:ext>
            </a:extLst>
          </p:cNvPr>
          <p:cNvSpPr/>
          <p:nvPr/>
        </p:nvSpPr>
        <p:spPr>
          <a:xfrm rot="5400000">
            <a:off x="2087939" y="3631713"/>
            <a:ext cx="1102009" cy="1014709"/>
          </a:xfrm>
          <a:custGeom>
            <a:avLst/>
            <a:gdLst>
              <a:gd name="connsiteX0" fmla="*/ 211384 w 1667268"/>
              <a:gd name="connsiteY0" fmla="*/ 0 h 1535191"/>
              <a:gd name="connsiteX1" fmla="*/ 1667268 w 1667268"/>
              <a:gd name="connsiteY1" fmla="*/ 0 h 1535191"/>
              <a:gd name="connsiteX2" fmla="*/ 1658362 w 1667268"/>
              <a:gd name="connsiteY2" fmla="*/ 176366 h 1535191"/>
              <a:gd name="connsiteX3" fmla="*/ 1140304 w 1667268"/>
              <a:gd name="connsiteY3" fmla="*/ 1415519 h 1535191"/>
              <a:gd name="connsiteX4" fmla="*/ 1031539 w 1667268"/>
              <a:gd name="connsiteY4" fmla="*/ 1535191 h 1535191"/>
              <a:gd name="connsiteX5" fmla="*/ 0 w 1667268"/>
              <a:gd name="connsiteY5" fmla="*/ 503652 h 1535191"/>
              <a:gd name="connsiteX6" fmla="*/ 66685 w 1667268"/>
              <a:gd name="connsiteY6" fmla="*/ 422829 h 1535191"/>
              <a:gd name="connsiteX7" fmla="*/ 209995 w 1667268"/>
              <a:gd name="connsiteY7" fmla="*/ 27510 h 1535191"/>
              <a:gd name="connsiteX8" fmla="*/ 211384 w 1667268"/>
              <a:gd name="connsiteY8" fmla="*/ 0 h 153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268" h="1535191">
                <a:moveTo>
                  <a:pt x="211384" y="0"/>
                </a:moveTo>
                <a:lnTo>
                  <a:pt x="1667268" y="0"/>
                </a:lnTo>
                <a:lnTo>
                  <a:pt x="1658362" y="176366"/>
                </a:lnTo>
                <a:cubicBezTo>
                  <a:pt x="1610815" y="644552"/>
                  <a:pt x="1424128" y="1071604"/>
                  <a:pt x="1140304" y="1415519"/>
                </a:cubicBezTo>
                <a:lnTo>
                  <a:pt x="1031539" y="1535191"/>
                </a:lnTo>
                <a:lnTo>
                  <a:pt x="0" y="503652"/>
                </a:lnTo>
                <a:lnTo>
                  <a:pt x="66685" y="422829"/>
                </a:lnTo>
                <a:cubicBezTo>
                  <a:pt x="144434" y="307746"/>
                  <a:pt x="195224" y="172952"/>
                  <a:pt x="209995" y="27510"/>
                </a:cubicBezTo>
                <a:lnTo>
                  <a:pt x="21138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5" name="자유형: 도형 2308">
            <a:extLst>
              <a:ext uri="{FF2B5EF4-FFF2-40B4-BE49-F238E27FC236}">
                <a16:creationId xmlns:a16="http://schemas.microsoft.com/office/drawing/2014/main" id="{D4C4CCE4-677C-4132-792E-45CBFD3BC992}"/>
              </a:ext>
            </a:extLst>
          </p:cNvPr>
          <p:cNvSpPr/>
          <p:nvPr/>
        </p:nvSpPr>
        <p:spPr>
          <a:xfrm rot="5400000">
            <a:off x="1680350" y="3155157"/>
            <a:ext cx="1014710" cy="1102007"/>
          </a:xfrm>
          <a:custGeom>
            <a:avLst/>
            <a:gdLst>
              <a:gd name="connsiteX0" fmla="*/ 503652 w 1535191"/>
              <a:gd name="connsiteY0" fmla="*/ 0 h 1667268"/>
              <a:gd name="connsiteX1" fmla="*/ 1535191 w 1535191"/>
              <a:gd name="connsiteY1" fmla="*/ 1031539 h 1667268"/>
              <a:gd name="connsiteX2" fmla="*/ 1415519 w 1535191"/>
              <a:gd name="connsiteY2" fmla="*/ 1140304 h 1667268"/>
              <a:gd name="connsiteX3" fmla="*/ 176366 w 1535191"/>
              <a:gd name="connsiteY3" fmla="*/ 1658362 h 1667268"/>
              <a:gd name="connsiteX4" fmla="*/ 0 w 1535191"/>
              <a:gd name="connsiteY4" fmla="*/ 1667268 h 1667268"/>
              <a:gd name="connsiteX5" fmla="*/ 0 w 1535191"/>
              <a:gd name="connsiteY5" fmla="*/ 211384 h 1667268"/>
              <a:gd name="connsiteX6" fmla="*/ 27510 w 1535191"/>
              <a:gd name="connsiteY6" fmla="*/ 209995 h 1667268"/>
              <a:gd name="connsiteX7" fmla="*/ 422829 w 1535191"/>
              <a:gd name="connsiteY7" fmla="*/ 66685 h 1667268"/>
              <a:gd name="connsiteX8" fmla="*/ 503652 w 1535191"/>
              <a:gd name="connsiteY8" fmla="*/ 0 h 16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8">
                <a:moveTo>
                  <a:pt x="503652" y="0"/>
                </a:moveTo>
                <a:lnTo>
                  <a:pt x="1535191" y="1031539"/>
                </a:lnTo>
                <a:lnTo>
                  <a:pt x="1415519" y="1140304"/>
                </a:lnTo>
                <a:cubicBezTo>
                  <a:pt x="1071604" y="1424128"/>
                  <a:pt x="644552" y="1610815"/>
                  <a:pt x="176366" y="1658362"/>
                </a:cubicBezTo>
                <a:lnTo>
                  <a:pt x="0" y="1667268"/>
                </a:lnTo>
                <a:lnTo>
                  <a:pt x="0" y="211384"/>
                </a:lnTo>
                <a:lnTo>
                  <a:pt x="27510" y="209995"/>
                </a:lnTo>
                <a:cubicBezTo>
                  <a:pt x="172952" y="195224"/>
                  <a:pt x="307746" y="144434"/>
                  <a:pt x="422829" y="66685"/>
                </a:cubicBezTo>
                <a:lnTo>
                  <a:pt x="50365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6" name="자유형: 도형 2309">
            <a:extLst>
              <a:ext uri="{FF2B5EF4-FFF2-40B4-BE49-F238E27FC236}">
                <a16:creationId xmlns:a16="http://schemas.microsoft.com/office/drawing/2014/main" id="{F604F57E-43A4-17D0-F412-4347381D7500}"/>
              </a:ext>
            </a:extLst>
          </p:cNvPr>
          <p:cNvSpPr/>
          <p:nvPr/>
        </p:nvSpPr>
        <p:spPr>
          <a:xfrm rot="16200000">
            <a:off x="3842878" y="2059632"/>
            <a:ext cx="1014708" cy="1102006"/>
          </a:xfrm>
          <a:custGeom>
            <a:avLst/>
            <a:gdLst>
              <a:gd name="connsiteX0" fmla="*/ 0 w 1535191"/>
              <a:gd name="connsiteY0" fmla="*/ 0 h 1667269"/>
              <a:gd name="connsiteX1" fmla="*/ 176366 w 1535191"/>
              <a:gd name="connsiteY1" fmla="*/ 8906 h 1667269"/>
              <a:gd name="connsiteX2" fmla="*/ 1415519 w 1535191"/>
              <a:gd name="connsiteY2" fmla="*/ 526964 h 1667269"/>
              <a:gd name="connsiteX3" fmla="*/ 1535191 w 1535191"/>
              <a:gd name="connsiteY3" fmla="*/ 635730 h 1667269"/>
              <a:gd name="connsiteX4" fmla="*/ 503653 w 1535191"/>
              <a:gd name="connsiteY4" fmla="*/ 1667269 h 1667269"/>
              <a:gd name="connsiteX5" fmla="*/ 422829 w 1535191"/>
              <a:gd name="connsiteY5" fmla="*/ 1600583 h 1667269"/>
              <a:gd name="connsiteX6" fmla="*/ 27510 w 1535191"/>
              <a:gd name="connsiteY6" fmla="*/ 1457273 h 1667269"/>
              <a:gd name="connsiteX7" fmla="*/ 0 w 1535191"/>
              <a:gd name="connsiteY7" fmla="*/ 1455884 h 1667269"/>
              <a:gd name="connsiteX8" fmla="*/ 0 w 1535191"/>
              <a:gd name="connsiteY8" fmla="*/ 0 h 166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9">
                <a:moveTo>
                  <a:pt x="0" y="0"/>
                </a:moveTo>
                <a:lnTo>
                  <a:pt x="176366" y="8906"/>
                </a:lnTo>
                <a:cubicBezTo>
                  <a:pt x="644552" y="56453"/>
                  <a:pt x="1071604" y="243140"/>
                  <a:pt x="1415519" y="526964"/>
                </a:cubicBezTo>
                <a:lnTo>
                  <a:pt x="1535191" y="635730"/>
                </a:lnTo>
                <a:lnTo>
                  <a:pt x="503653" y="1667269"/>
                </a:lnTo>
                <a:lnTo>
                  <a:pt x="422829" y="1600583"/>
                </a:lnTo>
                <a:cubicBezTo>
                  <a:pt x="307746" y="1522834"/>
                  <a:pt x="172952" y="1472044"/>
                  <a:pt x="27510" y="1457273"/>
                </a:cubicBezTo>
                <a:lnTo>
                  <a:pt x="0" y="1455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7" name="자유형: 도형 2310">
            <a:extLst>
              <a:ext uri="{FF2B5EF4-FFF2-40B4-BE49-F238E27FC236}">
                <a16:creationId xmlns:a16="http://schemas.microsoft.com/office/drawing/2014/main" id="{F1F4E6D1-A834-2C0B-BDA1-E5F91E57B259}"/>
              </a:ext>
            </a:extLst>
          </p:cNvPr>
          <p:cNvSpPr/>
          <p:nvPr/>
        </p:nvSpPr>
        <p:spPr>
          <a:xfrm rot="16200000">
            <a:off x="5354652" y="542209"/>
            <a:ext cx="1102008" cy="3269161"/>
          </a:xfrm>
          <a:custGeom>
            <a:avLst/>
            <a:gdLst>
              <a:gd name="connsiteX0" fmla="*/ 1410541 w 1410541"/>
              <a:gd name="connsiteY0" fmla="*/ 1298799 h 4184440"/>
              <a:gd name="connsiteX1" fmla="*/ 1410541 w 1410541"/>
              <a:gd name="connsiteY1" fmla="*/ 4184440 h 4184440"/>
              <a:gd name="connsiteX2" fmla="*/ 179997 w 1410541"/>
              <a:gd name="connsiteY2" fmla="*/ 4184440 h 4184440"/>
              <a:gd name="connsiteX3" fmla="*/ 179997 w 1410541"/>
              <a:gd name="connsiteY3" fmla="*/ 1298799 h 4184440"/>
              <a:gd name="connsiteX4" fmla="*/ 178835 w 1410541"/>
              <a:gd name="connsiteY4" fmla="*/ 1298799 h 4184440"/>
              <a:gd name="connsiteX5" fmla="*/ 177660 w 1410541"/>
              <a:gd name="connsiteY5" fmla="*/ 1275525 h 4184440"/>
              <a:gd name="connsiteX6" fmla="*/ 56417 w 1410541"/>
              <a:gd name="connsiteY6" fmla="*/ 941078 h 4184440"/>
              <a:gd name="connsiteX7" fmla="*/ 0 w 1410541"/>
              <a:gd name="connsiteY7" fmla="*/ 872700 h 4184440"/>
              <a:gd name="connsiteX8" fmla="*/ 872702 w 1410541"/>
              <a:gd name="connsiteY8" fmla="*/ 0 h 4184440"/>
              <a:gd name="connsiteX9" fmla="*/ 964719 w 1410541"/>
              <a:gd name="connsiteY9" fmla="*/ 101244 h 4184440"/>
              <a:gd name="connsiteX10" fmla="*/ 1403006 w 1410541"/>
              <a:gd name="connsiteY10" fmla="*/ 1149590 h 41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0541" h="4184440">
                <a:moveTo>
                  <a:pt x="1410541" y="1298799"/>
                </a:moveTo>
                <a:lnTo>
                  <a:pt x="1410541" y="4184440"/>
                </a:lnTo>
                <a:lnTo>
                  <a:pt x="179997" y="4184440"/>
                </a:lnTo>
                <a:lnTo>
                  <a:pt x="179997" y="1298799"/>
                </a:lnTo>
                <a:lnTo>
                  <a:pt x="178835" y="1298799"/>
                </a:lnTo>
                <a:lnTo>
                  <a:pt x="177660" y="1275525"/>
                </a:lnTo>
                <a:cubicBezTo>
                  <a:pt x="165163" y="1152478"/>
                  <a:pt x="122194" y="1038441"/>
                  <a:pt x="56417" y="941078"/>
                </a:cubicBezTo>
                <a:lnTo>
                  <a:pt x="0" y="872700"/>
                </a:lnTo>
                <a:lnTo>
                  <a:pt x="872702" y="0"/>
                </a:lnTo>
                <a:lnTo>
                  <a:pt x="964719" y="101244"/>
                </a:lnTo>
                <a:cubicBezTo>
                  <a:pt x="1204840" y="392203"/>
                  <a:pt x="1362781" y="753497"/>
                  <a:pt x="1403006" y="1149590"/>
                </a:cubicBezTo>
                <a:close/>
              </a:path>
            </a:pathLst>
          </a:custGeom>
          <a:solidFill>
            <a:srgbClr val="8EC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8" name="이등변 삼각형 2311">
            <a:extLst>
              <a:ext uri="{FF2B5EF4-FFF2-40B4-BE49-F238E27FC236}">
                <a16:creationId xmlns:a16="http://schemas.microsoft.com/office/drawing/2014/main" id="{9B880D9F-3F8F-0663-D8E1-4517F45A98D8}"/>
              </a:ext>
            </a:extLst>
          </p:cNvPr>
          <p:cNvSpPr/>
          <p:nvPr/>
        </p:nvSpPr>
        <p:spPr>
          <a:xfrm rot="5400000">
            <a:off x="7388344" y="1693628"/>
            <a:ext cx="1283616" cy="806430"/>
          </a:xfrm>
          <a:prstGeom prst="triangle">
            <a:avLst/>
          </a:prstGeom>
          <a:solidFill>
            <a:srgbClr val="85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9" name="Rectangle 30">
            <a:extLst>
              <a:ext uri="{FF2B5EF4-FFF2-40B4-BE49-F238E27FC236}">
                <a16:creationId xmlns:a16="http://schemas.microsoft.com/office/drawing/2014/main" id="{DD25071F-4298-7A35-B698-7BBD3CFF9E0F}"/>
              </a:ext>
            </a:extLst>
          </p:cNvPr>
          <p:cNvSpPr/>
          <p:nvPr/>
        </p:nvSpPr>
        <p:spPr>
          <a:xfrm>
            <a:off x="5043618" y="1939031"/>
            <a:ext cx="329463" cy="3285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0" name="Rounded Rectangle 5">
            <a:extLst>
              <a:ext uri="{FF2B5EF4-FFF2-40B4-BE49-F238E27FC236}">
                <a16:creationId xmlns:a16="http://schemas.microsoft.com/office/drawing/2014/main" id="{A33D40B6-BD37-ED20-AD7F-5320D15023D5}"/>
              </a:ext>
            </a:extLst>
          </p:cNvPr>
          <p:cNvSpPr/>
          <p:nvPr/>
        </p:nvSpPr>
        <p:spPr>
          <a:xfrm flipH="1">
            <a:off x="4154391" y="25997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1" name="Block Arc 10">
            <a:extLst>
              <a:ext uri="{FF2B5EF4-FFF2-40B4-BE49-F238E27FC236}">
                <a16:creationId xmlns:a16="http://schemas.microsoft.com/office/drawing/2014/main" id="{56370DFE-9C04-FF32-8C5F-8FCE2BA96D87}"/>
              </a:ext>
            </a:extLst>
          </p:cNvPr>
          <p:cNvSpPr/>
          <p:nvPr/>
        </p:nvSpPr>
        <p:spPr>
          <a:xfrm>
            <a:off x="4013007" y="34138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2" name="Oval 21">
            <a:extLst>
              <a:ext uri="{FF2B5EF4-FFF2-40B4-BE49-F238E27FC236}">
                <a16:creationId xmlns:a16="http://schemas.microsoft.com/office/drawing/2014/main" id="{F8084807-8869-F442-0D75-51A16A2E8EAD}"/>
              </a:ext>
            </a:extLst>
          </p:cNvPr>
          <p:cNvSpPr>
            <a:spLocks noChangeAspect="1"/>
          </p:cNvSpPr>
          <p:nvPr/>
        </p:nvSpPr>
        <p:spPr>
          <a:xfrm>
            <a:off x="2569906" y="3961103"/>
            <a:ext cx="372596" cy="375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3" name="Rectangle 9">
            <a:extLst>
              <a:ext uri="{FF2B5EF4-FFF2-40B4-BE49-F238E27FC236}">
                <a16:creationId xmlns:a16="http://schemas.microsoft.com/office/drawing/2014/main" id="{55EF02B8-E056-CAA6-CF8C-2B7C3E115C76}"/>
              </a:ext>
            </a:extLst>
          </p:cNvPr>
          <p:cNvSpPr/>
          <p:nvPr/>
        </p:nvSpPr>
        <p:spPr>
          <a:xfrm>
            <a:off x="1978974" y="340939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4" name="Rectangle 16">
            <a:extLst>
              <a:ext uri="{FF2B5EF4-FFF2-40B4-BE49-F238E27FC236}">
                <a16:creationId xmlns:a16="http://schemas.microsoft.com/office/drawing/2014/main" id="{223AF7E3-7326-055C-235A-371968535132}"/>
              </a:ext>
            </a:extLst>
          </p:cNvPr>
          <p:cNvSpPr/>
          <p:nvPr/>
        </p:nvSpPr>
        <p:spPr>
          <a:xfrm rot="2700000">
            <a:off x="3508225" y="389782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26" name="Group 67">
            <a:extLst>
              <a:ext uri="{FF2B5EF4-FFF2-40B4-BE49-F238E27FC236}">
                <a16:creationId xmlns:a16="http://schemas.microsoft.com/office/drawing/2014/main" id="{C9643FCA-E55C-DFDD-44C4-B4379B514EDE}"/>
              </a:ext>
            </a:extLst>
          </p:cNvPr>
          <p:cNvGrpSpPr/>
          <p:nvPr/>
        </p:nvGrpSpPr>
        <p:grpSpPr>
          <a:xfrm>
            <a:off x="89752" y="3454401"/>
            <a:ext cx="1635432" cy="608072"/>
            <a:chOff x="1130189" y="4149080"/>
            <a:chExt cx="1603778" cy="740388"/>
          </a:xfrm>
        </p:grpSpPr>
        <p:sp>
          <p:nvSpPr>
            <p:cNvPr id="527" name="TextBox 2322">
              <a:extLst>
                <a:ext uri="{FF2B5EF4-FFF2-40B4-BE49-F238E27FC236}">
                  <a16:creationId xmlns:a16="http://schemas.microsoft.com/office/drawing/2014/main" id="{815AF455-807B-C81E-C476-5902628B5B77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29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Chargement des images</a:t>
              </a:r>
              <a:endParaRPr lang="ko-KR" altLang="en-US" sz="1000" b="1" dirty="0">
                <a:solidFill>
                  <a:srgbClr val="0070C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528" name="TextBox 2323">
              <a:extLst>
                <a:ext uri="{FF2B5EF4-FFF2-40B4-BE49-F238E27FC236}">
                  <a16:creationId xmlns:a16="http://schemas.microsoft.com/office/drawing/2014/main" id="{0C71344E-CCC9-48B9-30BF-58FBD2705C3E}"/>
                </a:ext>
              </a:extLst>
            </p:cNvPr>
            <p:cNvSpPr txBox="1"/>
            <p:nvPr/>
          </p:nvSpPr>
          <p:spPr>
            <a:xfrm>
              <a:off x="1130190" y="4402295"/>
              <a:ext cx="1523461" cy="487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Choix de 5 images pour les visualisations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529" name="Group 67">
            <a:extLst>
              <a:ext uri="{FF2B5EF4-FFF2-40B4-BE49-F238E27FC236}">
                <a16:creationId xmlns:a16="http://schemas.microsoft.com/office/drawing/2014/main" id="{364400A8-20E4-625C-86AD-06E3764D82AF}"/>
              </a:ext>
            </a:extLst>
          </p:cNvPr>
          <p:cNvGrpSpPr/>
          <p:nvPr/>
        </p:nvGrpSpPr>
        <p:grpSpPr>
          <a:xfrm>
            <a:off x="876356" y="4382498"/>
            <a:ext cx="1809349" cy="430729"/>
            <a:chOff x="1258395" y="4331404"/>
            <a:chExt cx="1882047" cy="458577"/>
          </a:xfrm>
        </p:grpSpPr>
        <p:sp>
          <p:nvSpPr>
            <p:cNvPr id="530" name="TextBox 2322">
              <a:extLst>
                <a:ext uri="{FF2B5EF4-FFF2-40B4-BE49-F238E27FC236}">
                  <a16:creationId xmlns:a16="http://schemas.microsoft.com/office/drawing/2014/main" id="{30057349-A964-CA43-9737-E5D39B5BF7A9}"/>
                </a:ext>
              </a:extLst>
            </p:cNvPr>
            <p:cNvSpPr txBox="1"/>
            <p:nvPr/>
          </p:nvSpPr>
          <p:spPr>
            <a:xfrm>
              <a:off x="1258395" y="4331404"/>
              <a:ext cx="1523461" cy="42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FFC00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Prétraitement</a:t>
              </a:r>
            </a:p>
            <a:p>
              <a:pPr algn="r"/>
              <a:r>
                <a:rPr lang="en-US" altLang="ko-KR" sz="1000" b="1" dirty="0">
                  <a:solidFill>
                    <a:srgbClr val="FFC00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images</a:t>
              </a:r>
              <a:endParaRPr lang="ko-KR" altLang="en-US" sz="1000" b="1" dirty="0">
                <a:solidFill>
                  <a:srgbClr val="FFC00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531" name="TextBox 2323">
              <a:extLst>
                <a:ext uri="{FF2B5EF4-FFF2-40B4-BE49-F238E27FC236}">
                  <a16:creationId xmlns:a16="http://schemas.microsoft.com/office/drawing/2014/main" id="{431E4940-8561-3530-39CD-58ABF33A791D}"/>
                </a:ext>
              </a:extLst>
            </p:cNvPr>
            <p:cNvSpPr txBox="1"/>
            <p:nvPr/>
          </p:nvSpPr>
          <p:spPr>
            <a:xfrm>
              <a:off x="1616981" y="4527841"/>
              <a:ext cx="1523461" cy="262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sp>
        <p:nvSpPr>
          <p:cNvPr id="533" name="TextBox 2322">
            <a:extLst>
              <a:ext uri="{FF2B5EF4-FFF2-40B4-BE49-F238E27FC236}">
                <a16:creationId xmlns:a16="http://schemas.microsoft.com/office/drawing/2014/main" id="{6067F10F-72F9-5FED-33ED-490D01B1922D}"/>
              </a:ext>
            </a:extLst>
          </p:cNvPr>
          <p:cNvSpPr txBox="1"/>
          <p:nvPr/>
        </p:nvSpPr>
        <p:spPr>
          <a:xfrm>
            <a:off x="4401531" y="3768503"/>
            <a:ext cx="1464614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BOVW (Bag</a:t>
            </a:r>
          </a:p>
          <a:p>
            <a:pPr algn="ctr"/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of Visual Words)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536" name="TextBox 2322">
            <a:extLst>
              <a:ext uri="{FF2B5EF4-FFF2-40B4-BE49-F238E27FC236}">
                <a16:creationId xmlns:a16="http://schemas.microsoft.com/office/drawing/2014/main" id="{DD2EA3D5-6254-4A91-4D3F-5BF73A152F23}"/>
              </a:ext>
            </a:extLst>
          </p:cNvPr>
          <p:cNvSpPr txBox="1"/>
          <p:nvPr/>
        </p:nvSpPr>
        <p:spPr>
          <a:xfrm>
            <a:off x="4713167" y="2920639"/>
            <a:ext cx="1464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D27FE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Réduction de dimensions</a:t>
            </a:r>
          </a:p>
          <a:p>
            <a:pPr algn="ctr"/>
            <a:r>
              <a:rPr lang="en-US" altLang="ko-KR" sz="1000" dirty="0">
                <a:solidFill>
                  <a:srgbClr val="2B2BA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Clustering / Ari score</a:t>
            </a:r>
            <a:endParaRPr lang="ko-KR" altLang="en-US" sz="1000" dirty="0">
              <a:solidFill>
                <a:srgbClr val="2B2BA9"/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539" name="TextBox 2322">
            <a:extLst>
              <a:ext uri="{FF2B5EF4-FFF2-40B4-BE49-F238E27FC236}">
                <a16:creationId xmlns:a16="http://schemas.microsoft.com/office/drawing/2014/main" id="{84EAFE10-9625-2583-68FD-9E09A547AF15}"/>
              </a:ext>
            </a:extLst>
          </p:cNvPr>
          <p:cNvSpPr txBox="1"/>
          <p:nvPr/>
        </p:nvSpPr>
        <p:spPr>
          <a:xfrm>
            <a:off x="3557465" y="4558937"/>
            <a:ext cx="1211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8585FF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Extraction des descripteurs avec SIFT</a:t>
            </a:r>
            <a:endParaRPr lang="ko-KR" altLang="en-US" sz="1000" b="1" dirty="0">
              <a:solidFill>
                <a:srgbClr val="8585FF"/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104EBCEE-FD05-B854-C1A2-E51C484D25B0}"/>
              </a:ext>
            </a:extLst>
          </p:cNvPr>
          <p:cNvSpPr/>
          <p:nvPr/>
        </p:nvSpPr>
        <p:spPr>
          <a:xfrm>
            <a:off x="6605551" y="1938220"/>
            <a:ext cx="329462" cy="32946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xtBox 2322">
            <a:extLst>
              <a:ext uri="{FF2B5EF4-FFF2-40B4-BE49-F238E27FC236}">
                <a16:creationId xmlns:a16="http://schemas.microsoft.com/office/drawing/2014/main" id="{D1F1D10A-436D-C733-5C90-6B38A1DA05E4}"/>
              </a:ext>
            </a:extLst>
          </p:cNvPr>
          <p:cNvSpPr txBox="1"/>
          <p:nvPr/>
        </p:nvSpPr>
        <p:spPr>
          <a:xfrm>
            <a:off x="6037975" y="2624736"/>
            <a:ext cx="1588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8EC1F0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Traitement avec techniques récentes</a:t>
            </a:r>
          </a:p>
          <a:p>
            <a:pPr algn="ctr"/>
            <a:r>
              <a:rPr lang="en-US" altLang="ko-KR" sz="1000" dirty="0">
                <a:solidFill>
                  <a:srgbClr val="2B2BA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CNN Transfer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9FF9-D67A-A51A-04AC-35BB38A43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8B073B-A4C9-E79C-C327-990154A16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11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85D67776-6C4F-EA8F-18E3-45555363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463CE4A-2484-2050-93D6-0CCB985CC1DC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1922C1E3-DB64-B184-4B62-DE8CE8A17FAB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6439691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/ les données visuelles : images / prétraitement</a:t>
            </a:r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C7C5EA24-1CAB-155D-DBFB-921E4C0B24C2}"/>
              </a:ext>
            </a:extLst>
          </p:cNvPr>
          <p:cNvSpPr txBox="1">
            <a:spLocks/>
          </p:cNvSpPr>
          <p:nvPr/>
        </p:nvSpPr>
        <p:spPr>
          <a:xfrm>
            <a:off x="1272383" y="1755835"/>
            <a:ext cx="3178967" cy="253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Conversion en niveaux de gris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dirty="0"/>
              <a:t>Egalisation des histogrammes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dirty="0"/>
              <a:t>Filtrage pour réduire le bruit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dirty="0"/>
              <a:t>Ajustement du contraste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dirty="0"/>
              <a:t>Floutage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F708468-280D-19A3-34F1-58917A019A24}"/>
              </a:ext>
            </a:extLst>
          </p:cNvPr>
          <p:cNvCxnSpPr/>
          <p:nvPr/>
        </p:nvCxnSpPr>
        <p:spPr>
          <a:xfrm>
            <a:off x="1561308" y="3943350"/>
            <a:ext cx="87709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" name="Google Shape;690;p38">
            <a:extLst>
              <a:ext uri="{FF2B5EF4-FFF2-40B4-BE49-F238E27FC236}">
                <a16:creationId xmlns:a16="http://schemas.microsoft.com/office/drawing/2014/main" id="{80FF5ADA-88E5-6567-1C00-7D1AE627DCC7}"/>
              </a:ext>
            </a:extLst>
          </p:cNvPr>
          <p:cNvGrpSpPr/>
          <p:nvPr/>
        </p:nvGrpSpPr>
        <p:grpSpPr>
          <a:xfrm>
            <a:off x="5776354" y="2494315"/>
            <a:ext cx="1659495" cy="1399565"/>
            <a:chOff x="7329141" y="362469"/>
            <a:chExt cx="1022136" cy="829949"/>
          </a:xfrm>
        </p:grpSpPr>
        <p:sp>
          <p:nvSpPr>
            <p:cNvPr id="14" name="Google Shape;691;p38">
              <a:extLst>
                <a:ext uri="{FF2B5EF4-FFF2-40B4-BE49-F238E27FC236}">
                  <a16:creationId xmlns:a16="http://schemas.microsoft.com/office/drawing/2014/main" id="{7F193806-DF1D-AF09-A169-5F87E632B9F3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92;p38">
              <a:extLst>
                <a:ext uri="{FF2B5EF4-FFF2-40B4-BE49-F238E27FC236}">
                  <a16:creationId xmlns:a16="http://schemas.microsoft.com/office/drawing/2014/main" id="{02F8DEE6-D15F-FE55-06C8-EAD7E63B9E5B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693;p38">
              <a:extLst>
                <a:ext uri="{FF2B5EF4-FFF2-40B4-BE49-F238E27FC236}">
                  <a16:creationId xmlns:a16="http://schemas.microsoft.com/office/drawing/2014/main" id="{3386927B-9A0A-91BD-62FA-F5E680C4220C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26" name="Google Shape;694;p38">
                <a:extLst>
                  <a:ext uri="{FF2B5EF4-FFF2-40B4-BE49-F238E27FC236}">
                    <a16:creationId xmlns:a16="http://schemas.microsoft.com/office/drawing/2014/main" id="{4DFE30FF-C775-3CEC-754F-3E50E4B1DBF8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95;p38">
                <a:extLst>
                  <a:ext uri="{FF2B5EF4-FFF2-40B4-BE49-F238E27FC236}">
                    <a16:creationId xmlns:a16="http://schemas.microsoft.com/office/drawing/2014/main" id="{98364C09-4421-61A6-C3CD-D1E45DC18109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696;p38">
              <a:extLst>
                <a:ext uri="{FF2B5EF4-FFF2-40B4-BE49-F238E27FC236}">
                  <a16:creationId xmlns:a16="http://schemas.microsoft.com/office/drawing/2014/main" id="{79F25469-29C9-04B7-7F9B-DB13A86D65A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97;p38">
              <a:extLst>
                <a:ext uri="{FF2B5EF4-FFF2-40B4-BE49-F238E27FC236}">
                  <a16:creationId xmlns:a16="http://schemas.microsoft.com/office/drawing/2014/main" id="{D9EBB8AB-0B0F-4A33-A180-DF4CBE13D685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98;p38">
              <a:extLst>
                <a:ext uri="{FF2B5EF4-FFF2-40B4-BE49-F238E27FC236}">
                  <a16:creationId xmlns:a16="http://schemas.microsoft.com/office/drawing/2014/main" id="{A065BBD6-59F4-96D6-6AC9-0CCC7F248A6D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99;p38">
              <a:extLst>
                <a:ext uri="{FF2B5EF4-FFF2-40B4-BE49-F238E27FC236}">
                  <a16:creationId xmlns:a16="http://schemas.microsoft.com/office/drawing/2014/main" id="{71C989FD-0586-D280-0551-E24DCC58B273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00;p38">
              <a:extLst>
                <a:ext uri="{FF2B5EF4-FFF2-40B4-BE49-F238E27FC236}">
                  <a16:creationId xmlns:a16="http://schemas.microsoft.com/office/drawing/2014/main" id="{60C6FFAD-99C0-8882-7D50-B09C5340CA59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01;p38">
              <a:extLst>
                <a:ext uri="{FF2B5EF4-FFF2-40B4-BE49-F238E27FC236}">
                  <a16:creationId xmlns:a16="http://schemas.microsoft.com/office/drawing/2014/main" id="{CFFF2618-1396-3A47-39D6-E56DA98EA787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02;p38">
              <a:extLst>
                <a:ext uri="{FF2B5EF4-FFF2-40B4-BE49-F238E27FC236}">
                  <a16:creationId xmlns:a16="http://schemas.microsoft.com/office/drawing/2014/main" id="{BBE8E119-0A5E-850F-C2CF-88B42C24BBC7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03;p38">
              <a:extLst>
                <a:ext uri="{FF2B5EF4-FFF2-40B4-BE49-F238E27FC236}">
                  <a16:creationId xmlns:a16="http://schemas.microsoft.com/office/drawing/2014/main" id="{4788206E-E2CB-AB5D-84E4-242653C1B8D1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04;p38">
              <a:extLst>
                <a:ext uri="{FF2B5EF4-FFF2-40B4-BE49-F238E27FC236}">
                  <a16:creationId xmlns:a16="http://schemas.microsoft.com/office/drawing/2014/main" id="{78D3699B-B29A-9F51-0733-D7202B80F316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3248BC64-071E-0189-8001-2671596545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996133"/>
                  </p:ext>
                </p:extLst>
              </p:nvPr>
            </p:nvGraphicFramePr>
            <p:xfrm>
              <a:off x="5789054" y="2783166"/>
              <a:ext cx="1635132" cy="811066"/>
            </p:xfrm>
            <a:graphic>
              <a:graphicData uri="http://schemas.microsoft.com/office/powerpoint/2016/slidezoom">
                <pslz:sldZm>
                  <pslz:sldZmObj sldId="417" cId="2962775907">
                    <pslz:zmPr id="{54B12ECB-1380-434B-9817-9C93B6CA5EC9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35132" cy="81106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diapositive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48BC64-071E-0189-8001-2671596545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9054" y="2783166"/>
                <a:ext cx="1635132" cy="81106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8E800-7134-C76B-2511-B6A0CD0D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B835B1-5E6E-5220-2241-8FD667E10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12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580BF75E-8C6D-6C0A-9576-34AEB445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90E12E5-4136-F8D6-CBD2-F02229BD8728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0AF747A0-01B5-2851-57EA-2DA08B72B6AD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711914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/ les données visuelles : images / Extraction des features</a:t>
            </a:r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888C88D4-FB0D-669F-2901-271C4FAF8031}"/>
              </a:ext>
            </a:extLst>
          </p:cNvPr>
          <p:cNvSpPr txBox="1">
            <a:spLocks/>
          </p:cNvSpPr>
          <p:nvPr/>
        </p:nvSpPr>
        <p:spPr>
          <a:xfrm>
            <a:off x="1272383" y="1755835"/>
            <a:ext cx="5042692" cy="6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Extraction des descripteurs avec la méthode SIFT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Clustering de l’ensemble des descripteurs (Kmeans)</a:t>
            </a:r>
          </a:p>
        </p:txBody>
      </p:sp>
      <p:pic>
        <p:nvPicPr>
          <p:cNvPr id="8" name="Image 7" descr="Une image contenant croquis, texte, noir et blanc&#10;&#10;Description générée automatiquement">
            <a:extLst>
              <a:ext uri="{FF2B5EF4-FFF2-40B4-BE49-F238E27FC236}">
                <a16:creationId xmlns:a16="http://schemas.microsoft.com/office/drawing/2014/main" id="{CA7C9877-2583-A193-6505-641EF277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2" t="24617" r="58923" b="18382"/>
          <a:stretch/>
        </p:blipFill>
        <p:spPr>
          <a:xfrm>
            <a:off x="1442078" y="2667000"/>
            <a:ext cx="1489075" cy="162560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E7D289B-7A2F-F13F-133B-FF1041DF8D02}"/>
              </a:ext>
            </a:extLst>
          </p:cNvPr>
          <p:cNvSpPr/>
          <p:nvPr/>
        </p:nvSpPr>
        <p:spPr>
          <a:xfrm>
            <a:off x="3600450" y="3192385"/>
            <a:ext cx="1101725" cy="619125"/>
          </a:xfrm>
          <a:prstGeom prst="rightArrow">
            <a:avLst/>
          </a:prstGeom>
          <a:noFill/>
          <a:ln w="9525">
            <a:solidFill>
              <a:srgbClr val="B34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8585FF"/>
                </a:solidFill>
              </a:rPr>
              <a:t>SIFT</a:t>
            </a:r>
          </a:p>
        </p:txBody>
      </p:sp>
      <p:pic>
        <p:nvPicPr>
          <p:cNvPr id="28" name="Image 27" descr="Une image contenant automate, croquis, robot, dessin&#10;&#10;Description générée automatiquement">
            <a:extLst>
              <a:ext uri="{FF2B5EF4-FFF2-40B4-BE49-F238E27FC236}">
                <a16:creationId xmlns:a16="http://schemas.microsoft.com/office/drawing/2014/main" id="{6882A65B-7CBF-C5FE-3284-CEA416EB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86"/>
          <a:stretch/>
        </p:blipFill>
        <p:spPr>
          <a:xfrm>
            <a:off x="4953249" y="2747658"/>
            <a:ext cx="1853951" cy="15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B4BA7-F34D-BF5E-054E-98B8A636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74769C-057D-AC46-49FE-0BF7B268B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13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CDFCBE2B-53C1-01AF-197B-AB4CB2F6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AF44A29-AEE5-EE42-EAA6-A80A7DFB269C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0B920839-86BF-A450-9A73-C16739D6DEC9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711914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/ les données visuelles : images / Les résultats</a:t>
            </a:r>
          </a:p>
        </p:txBody>
      </p:sp>
      <p:pic>
        <p:nvPicPr>
          <p:cNvPr id="10" name="Image 9" descr="Une image contenant texte, Caractère coloré, diagramme&#10;&#10;Description générée automatiquement">
            <a:extLst>
              <a:ext uri="{FF2B5EF4-FFF2-40B4-BE49-F238E27FC236}">
                <a16:creationId xmlns:a16="http://schemas.microsoft.com/office/drawing/2014/main" id="{F972436D-0357-2FD4-A8B8-0284E7C8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18" y="1755776"/>
            <a:ext cx="6216964" cy="26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A298-8F23-CD2E-9DEE-77F6E0648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63646D-3A6B-AB34-0610-C81B49104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14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06711EA1-7BB7-64E2-40BF-F041F358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6F34C2E-A216-E31F-98C7-0B675AADBBD8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C1EB8665-1A9B-12E4-1D4D-55CC39955CC7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711914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/ les données visuelles : images / CNN Transfer learning – VGG16</a:t>
            </a:r>
          </a:p>
        </p:txBody>
      </p:sp>
      <p:pic>
        <p:nvPicPr>
          <p:cNvPr id="3" name="Image 2" descr="Une image contenant texte, capture d’écran, Caractère coloré, diagramme&#10;&#10;Description générée automatiquement">
            <a:extLst>
              <a:ext uri="{FF2B5EF4-FFF2-40B4-BE49-F238E27FC236}">
                <a16:creationId xmlns:a16="http://schemas.microsoft.com/office/drawing/2014/main" id="{9ABD8494-9B74-05DA-160C-BF477C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06" y="1820776"/>
            <a:ext cx="6608775" cy="27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C4FC2-85FB-650A-B96F-D4B6691B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1F7BF8-EA02-1D1E-1B13-46A4399BF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15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CD77FDE1-000D-D538-8153-6C81B58E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03. </a:t>
            </a:r>
            <a:r>
              <a:rPr lang="fr-FR" sz="2800" dirty="0"/>
              <a:t>Classification supervisée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400A96A-B279-0093-F72B-F5815DBAB2D9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96FE9BCD-D5F3-6908-FC85-F684369CAEF9}"/>
              </a:ext>
            </a:extLst>
          </p:cNvPr>
          <p:cNvSpPr txBox="1">
            <a:spLocks/>
          </p:cNvSpPr>
          <p:nvPr/>
        </p:nvSpPr>
        <p:spPr>
          <a:xfrm>
            <a:off x="1565778" y="1049177"/>
            <a:ext cx="153114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Méthodologie</a:t>
            </a:r>
          </a:p>
        </p:txBody>
      </p:sp>
      <p:pic>
        <p:nvPicPr>
          <p:cNvPr id="2" name="Image 1" descr="Une image contenant capture d’écran, Caractère coloré, Rectangle, carré&#10;&#10;Description générée automatiquement">
            <a:extLst>
              <a:ext uri="{FF2B5EF4-FFF2-40B4-BE49-F238E27FC236}">
                <a16:creationId xmlns:a16="http://schemas.microsoft.com/office/drawing/2014/main" id="{96087E8C-51BD-C0A8-D91B-35BBB87C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04" y="1865316"/>
            <a:ext cx="755596" cy="755596"/>
          </a:xfrm>
          <a:prstGeom prst="rect">
            <a:avLst/>
          </a:prstGeom>
        </p:spPr>
      </p:pic>
      <p:pic>
        <p:nvPicPr>
          <p:cNvPr id="8" name="Image 7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57697540-7E73-CF0C-9EB3-A81EB8DC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068" y="1815459"/>
            <a:ext cx="855308" cy="855308"/>
          </a:xfrm>
          <a:prstGeom prst="rect">
            <a:avLst/>
          </a:prstGeom>
        </p:spPr>
      </p:pic>
      <p:pic>
        <p:nvPicPr>
          <p:cNvPr id="9" name="Image 8" descr="Une image contenant cercle, dessin humoristique&#10;&#10;Description générée automatiquement">
            <a:extLst>
              <a:ext uri="{FF2B5EF4-FFF2-40B4-BE49-F238E27FC236}">
                <a16:creationId xmlns:a16="http://schemas.microsoft.com/office/drawing/2014/main" id="{628FE985-C0D9-A723-97FA-849FF064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47" y="1765604"/>
            <a:ext cx="855307" cy="855307"/>
          </a:xfrm>
          <a:prstGeom prst="rect">
            <a:avLst/>
          </a:prstGeom>
        </p:spPr>
      </p:pic>
      <p:grpSp>
        <p:nvGrpSpPr>
          <p:cNvPr id="10" name="Group 67">
            <a:extLst>
              <a:ext uri="{FF2B5EF4-FFF2-40B4-BE49-F238E27FC236}">
                <a16:creationId xmlns:a16="http://schemas.microsoft.com/office/drawing/2014/main" id="{B10D8BB3-9F57-BB65-D1F4-446B1A42087D}"/>
              </a:ext>
            </a:extLst>
          </p:cNvPr>
          <p:cNvGrpSpPr/>
          <p:nvPr/>
        </p:nvGrpSpPr>
        <p:grpSpPr>
          <a:xfrm>
            <a:off x="1565778" y="3067765"/>
            <a:ext cx="1635432" cy="813549"/>
            <a:chOff x="1130189" y="4149080"/>
            <a:chExt cx="1603778" cy="498268"/>
          </a:xfrm>
        </p:grpSpPr>
        <p:sp>
          <p:nvSpPr>
            <p:cNvPr id="11" name="TextBox 2322">
              <a:extLst>
                <a:ext uri="{FF2B5EF4-FFF2-40B4-BE49-F238E27FC236}">
                  <a16:creationId xmlns:a16="http://schemas.microsoft.com/office/drawing/2014/main" id="{F52E738F-F5B9-AE4F-867D-DAC53D5E087D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9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Préparation</a:t>
              </a:r>
              <a:b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</a:br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données</a:t>
              </a:r>
              <a:endParaRPr lang="ko-KR" altLang="en-US" sz="1000" b="1" dirty="0">
                <a:solidFill>
                  <a:srgbClr val="0070C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12" name="TextBox 2323">
              <a:extLst>
                <a:ext uri="{FF2B5EF4-FFF2-40B4-BE49-F238E27FC236}">
                  <a16:creationId xmlns:a16="http://schemas.microsoft.com/office/drawing/2014/main" id="{C8C19187-B050-8C06-DF13-53D215A8DE5A}"/>
                </a:ext>
              </a:extLst>
            </p:cNvPr>
            <p:cNvSpPr txBox="1"/>
            <p:nvPr/>
          </p:nvSpPr>
          <p:spPr>
            <a:xfrm>
              <a:off x="1130190" y="4402296"/>
              <a:ext cx="1523461" cy="245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Sans et avec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Data augmentation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13" name="Group 67">
            <a:extLst>
              <a:ext uri="{FF2B5EF4-FFF2-40B4-BE49-F238E27FC236}">
                <a16:creationId xmlns:a16="http://schemas.microsoft.com/office/drawing/2014/main" id="{78533B1B-4B67-6A58-7CD3-F42A9438920B}"/>
              </a:ext>
            </a:extLst>
          </p:cNvPr>
          <p:cNvGrpSpPr/>
          <p:nvPr/>
        </p:nvGrpSpPr>
        <p:grpSpPr>
          <a:xfrm>
            <a:off x="3255346" y="3063725"/>
            <a:ext cx="1299847" cy="790432"/>
            <a:chOff x="1130189" y="4149080"/>
            <a:chExt cx="1603778" cy="367780"/>
          </a:xfrm>
        </p:grpSpPr>
        <p:sp>
          <p:nvSpPr>
            <p:cNvPr id="14" name="TextBox 2322">
              <a:extLst>
                <a:ext uri="{FF2B5EF4-FFF2-40B4-BE49-F238E27FC236}">
                  <a16:creationId xmlns:a16="http://schemas.microsoft.com/office/drawing/2014/main" id="{6422F542-FDEA-9F6A-0C81-7D6857148605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32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accent2">
                      <a:lumMod val="5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Sélection des meilleurs hyperparamètres du modèle</a:t>
              </a:r>
              <a:endParaRPr lang="ko-KR" altLang="en-US" sz="1000" b="1" dirty="0">
                <a:solidFill>
                  <a:schemeClr val="accent2">
                    <a:lumMod val="50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15" name="TextBox 2323">
              <a:extLst>
                <a:ext uri="{FF2B5EF4-FFF2-40B4-BE49-F238E27FC236}">
                  <a16:creationId xmlns:a16="http://schemas.microsoft.com/office/drawing/2014/main" id="{BDC7FA3F-11AC-5EC3-B274-EF3E1C25B580}"/>
                </a:ext>
              </a:extLst>
            </p:cNvPr>
            <p:cNvSpPr txBox="1"/>
            <p:nvPr/>
          </p:nvSpPr>
          <p:spPr>
            <a:xfrm>
              <a:off x="1130190" y="4402296"/>
              <a:ext cx="1523461" cy="114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16" name="Group 67">
            <a:extLst>
              <a:ext uri="{FF2B5EF4-FFF2-40B4-BE49-F238E27FC236}">
                <a16:creationId xmlns:a16="http://schemas.microsoft.com/office/drawing/2014/main" id="{C69B9560-9523-1750-F9DD-C86EE6916B52}"/>
              </a:ext>
            </a:extLst>
          </p:cNvPr>
          <p:cNvGrpSpPr/>
          <p:nvPr/>
        </p:nvGrpSpPr>
        <p:grpSpPr>
          <a:xfrm>
            <a:off x="4572000" y="3078065"/>
            <a:ext cx="1560405" cy="1252095"/>
            <a:chOff x="1130189" y="4149080"/>
            <a:chExt cx="1603778" cy="582587"/>
          </a:xfrm>
        </p:grpSpPr>
        <p:sp>
          <p:nvSpPr>
            <p:cNvPr id="17" name="TextBox 2322">
              <a:extLst>
                <a:ext uri="{FF2B5EF4-FFF2-40B4-BE49-F238E27FC236}">
                  <a16:creationId xmlns:a16="http://schemas.microsoft.com/office/drawing/2014/main" id="{BA5EBF60-5E46-27D4-91AE-9CDB1243F6E0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25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Application</a:t>
              </a:r>
            </a:p>
            <a:p>
              <a:pPr algn="ctr"/>
              <a: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et évaluation</a:t>
              </a:r>
            </a:p>
            <a:p>
              <a:pPr algn="ctr"/>
              <a: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modèles</a:t>
              </a:r>
              <a:endParaRPr lang="ko-KR" altLang="en-US" sz="1000" b="1" dirty="0">
                <a:solidFill>
                  <a:srgbClr val="8585FF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18" name="TextBox 2323">
              <a:extLst>
                <a:ext uri="{FF2B5EF4-FFF2-40B4-BE49-F238E27FC236}">
                  <a16:creationId xmlns:a16="http://schemas.microsoft.com/office/drawing/2014/main" id="{ADCAE20A-FFD0-99E5-6178-45A93AE52671}"/>
                </a:ext>
              </a:extLst>
            </p:cNvPr>
            <p:cNvSpPr txBox="1"/>
            <p:nvPr/>
          </p:nvSpPr>
          <p:spPr>
            <a:xfrm>
              <a:off x="1168556" y="4402295"/>
              <a:ext cx="1523461" cy="32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Courbes d’apprentissage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Matrice de confusion</a:t>
              </a:r>
            </a:p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19" name="Group 67">
            <a:extLst>
              <a:ext uri="{FF2B5EF4-FFF2-40B4-BE49-F238E27FC236}">
                <a16:creationId xmlns:a16="http://schemas.microsoft.com/office/drawing/2014/main" id="{8BEDF3A8-9424-F67B-820D-9C8F0D4947DD}"/>
              </a:ext>
            </a:extLst>
          </p:cNvPr>
          <p:cNvGrpSpPr/>
          <p:nvPr/>
        </p:nvGrpSpPr>
        <p:grpSpPr>
          <a:xfrm>
            <a:off x="6132405" y="3078063"/>
            <a:ext cx="1560405" cy="790432"/>
            <a:chOff x="1130189" y="4149080"/>
            <a:chExt cx="1603778" cy="367780"/>
          </a:xfrm>
        </p:grpSpPr>
        <p:sp>
          <p:nvSpPr>
            <p:cNvPr id="20" name="TextBox 2322">
              <a:extLst>
                <a:ext uri="{FF2B5EF4-FFF2-40B4-BE49-F238E27FC236}">
                  <a16:creationId xmlns:a16="http://schemas.microsoft.com/office/drawing/2014/main" id="{90CE2816-780A-DF72-CAE2-9F8F77D839E2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8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FF330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Analyse</a:t>
              </a:r>
            </a:p>
            <a:p>
              <a:pPr algn="ctr"/>
              <a:r>
                <a:rPr lang="en-US" altLang="ko-KR" sz="1000" b="1" dirty="0">
                  <a:solidFill>
                    <a:srgbClr val="FF330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résultats</a:t>
              </a:r>
              <a:endParaRPr lang="ko-KR" altLang="en-US" sz="1000" b="1" dirty="0">
                <a:solidFill>
                  <a:srgbClr val="FF330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21" name="TextBox 2323">
              <a:extLst>
                <a:ext uri="{FF2B5EF4-FFF2-40B4-BE49-F238E27FC236}">
                  <a16:creationId xmlns:a16="http://schemas.microsoft.com/office/drawing/2014/main" id="{80FA92EC-5F13-F3A8-59E2-DFDDB281E09D}"/>
                </a:ext>
              </a:extLst>
            </p:cNvPr>
            <p:cNvSpPr txBox="1"/>
            <p:nvPr/>
          </p:nvSpPr>
          <p:spPr>
            <a:xfrm>
              <a:off x="1130190" y="4402296"/>
              <a:ext cx="1523461" cy="114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pic>
        <p:nvPicPr>
          <p:cNvPr id="22" name="Image 21" descr="Une image contenant cercle, dessin humoristique&#10;&#10;Description générée automatiquement">
            <a:extLst>
              <a:ext uri="{FF2B5EF4-FFF2-40B4-BE49-F238E27FC236}">
                <a16:creationId xmlns:a16="http://schemas.microsoft.com/office/drawing/2014/main" id="{4EB53E3F-097D-7A9D-1891-A77DAF31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55" y="1759474"/>
            <a:ext cx="967277" cy="9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B6755-BDC5-91F5-AEA1-38007F4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B8BE4D-618A-B2B2-5B3B-1D0F1C708F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16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11F64734-D4AB-2970-7560-974E750A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03. </a:t>
            </a:r>
            <a:r>
              <a:rPr lang="fr-FR" sz="2800" dirty="0"/>
              <a:t>Classification supervisée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0ED142-6BE3-F6E8-3038-16FF5EDB3252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92C1328D-2D67-1F37-0F4A-270C1EB7F89E}"/>
              </a:ext>
            </a:extLst>
          </p:cNvPr>
          <p:cNvSpPr txBox="1">
            <a:spLocks/>
          </p:cNvSpPr>
          <p:nvPr/>
        </p:nvSpPr>
        <p:spPr>
          <a:xfrm>
            <a:off x="1565778" y="1049177"/>
            <a:ext cx="153114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Résultats</a:t>
            </a:r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E13E1158-41BC-CA74-EB8C-0D53C4462831}"/>
              </a:ext>
            </a:extLst>
          </p:cNvPr>
          <p:cNvSpPr txBox="1">
            <a:spLocks/>
          </p:cNvSpPr>
          <p:nvPr/>
        </p:nvSpPr>
        <p:spPr>
          <a:xfrm>
            <a:off x="1437452" y="1675369"/>
            <a:ext cx="1600637" cy="40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Modèle par défaut</a:t>
            </a:r>
          </a:p>
        </p:txBody>
      </p:sp>
      <p:sp>
        <p:nvSpPr>
          <p:cNvPr id="23" name="Google Shape;659;p38">
            <a:extLst>
              <a:ext uri="{FF2B5EF4-FFF2-40B4-BE49-F238E27FC236}">
                <a16:creationId xmlns:a16="http://schemas.microsoft.com/office/drawing/2014/main" id="{26BF276B-8C27-E8D0-D79E-EE52C5603A89}"/>
              </a:ext>
            </a:extLst>
          </p:cNvPr>
          <p:cNvSpPr txBox="1">
            <a:spLocks/>
          </p:cNvSpPr>
          <p:nvPr/>
        </p:nvSpPr>
        <p:spPr>
          <a:xfrm>
            <a:off x="3582258" y="1671856"/>
            <a:ext cx="2197537" cy="40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Meilleurs Hyperparamètres</a:t>
            </a:r>
          </a:p>
        </p:txBody>
      </p:sp>
      <p:sp>
        <p:nvSpPr>
          <p:cNvPr id="24" name="Google Shape;659;p38">
            <a:extLst>
              <a:ext uri="{FF2B5EF4-FFF2-40B4-BE49-F238E27FC236}">
                <a16:creationId xmlns:a16="http://schemas.microsoft.com/office/drawing/2014/main" id="{91E80E6A-212A-1A12-112A-E592C99FC677}"/>
              </a:ext>
            </a:extLst>
          </p:cNvPr>
          <p:cNvSpPr txBox="1">
            <a:spLocks/>
          </p:cNvSpPr>
          <p:nvPr/>
        </p:nvSpPr>
        <p:spPr>
          <a:xfrm>
            <a:off x="6362013" y="1672194"/>
            <a:ext cx="1797486" cy="40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Data Augmentation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9FB1A6E-A762-BBB6-603A-B0E9A29E73B4}"/>
              </a:ext>
            </a:extLst>
          </p:cNvPr>
          <p:cNvCxnSpPr>
            <a:cxnSpLocks/>
          </p:cNvCxnSpPr>
          <p:nvPr/>
        </p:nvCxnSpPr>
        <p:spPr>
          <a:xfrm>
            <a:off x="3357270" y="1876078"/>
            <a:ext cx="0" cy="272132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A156E5-600F-5D5B-79BC-7D3C24B0BC73}"/>
              </a:ext>
            </a:extLst>
          </p:cNvPr>
          <p:cNvCxnSpPr/>
          <p:nvPr/>
        </p:nvCxnSpPr>
        <p:spPr>
          <a:xfrm>
            <a:off x="5956300" y="1923703"/>
            <a:ext cx="0" cy="270862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Zoom de diapositive 30">
                <a:extLst>
                  <a:ext uri="{FF2B5EF4-FFF2-40B4-BE49-F238E27FC236}">
                    <a16:creationId xmlns:a16="http://schemas.microsoft.com/office/drawing/2014/main" id="{7C5A2186-D11F-D922-A0AE-350CA00B3D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546218"/>
                  </p:ext>
                </p:extLst>
              </p:nvPr>
            </p:nvGraphicFramePr>
            <p:xfrm>
              <a:off x="1087439" y="2550022"/>
              <a:ext cx="2017888" cy="1135062"/>
            </p:xfrm>
            <a:graphic>
              <a:graphicData uri="http://schemas.microsoft.com/office/powerpoint/2016/slidezoom">
                <pslz:sldZm>
                  <pslz:sldZmObj sldId="423" cId="1631897172">
                    <pslz:zmPr id="{391467B9-AEEC-4D65-9A11-B72954CA8BA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88" cy="1135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Zoom de diapositive 3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5A2186-D11F-D922-A0AE-350CA00B3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439" y="2550022"/>
                <a:ext cx="2017888" cy="11350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Zoom de diapositive 32">
                <a:extLst>
                  <a:ext uri="{FF2B5EF4-FFF2-40B4-BE49-F238E27FC236}">
                    <a16:creationId xmlns:a16="http://schemas.microsoft.com/office/drawing/2014/main" id="{39F51F7B-7AE5-934B-E75C-38DE6A8B68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134651"/>
                  </p:ext>
                </p:extLst>
              </p:nvPr>
            </p:nvGraphicFramePr>
            <p:xfrm>
              <a:off x="3609214" y="2550022"/>
              <a:ext cx="2095143" cy="1178518"/>
            </p:xfrm>
            <a:graphic>
              <a:graphicData uri="http://schemas.microsoft.com/office/powerpoint/2016/slidezoom">
                <pslz:sldZm>
                  <pslz:sldZmObj sldId="424" cId="660308520">
                    <pslz:zmPr id="{37B644BD-7DBF-4E5F-AD0A-73B54F47B20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95143" cy="11785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Zoom de diapositive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F51F7B-7AE5-934B-E75C-38DE6A8B6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9214" y="2550022"/>
                <a:ext cx="2095143" cy="11785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Zoom de diapositive 34">
                <a:extLst>
                  <a:ext uri="{FF2B5EF4-FFF2-40B4-BE49-F238E27FC236}">
                    <a16:creationId xmlns:a16="http://schemas.microsoft.com/office/drawing/2014/main" id="{1E74509C-64AF-E8B0-128E-5C01E34CAA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5680137"/>
                  </p:ext>
                </p:extLst>
              </p:nvPr>
            </p:nvGraphicFramePr>
            <p:xfrm>
              <a:off x="6208244" y="2544464"/>
              <a:ext cx="2105024" cy="1184076"/>
            </p:xfrm>
            <a:graphic>
              <a:graphicData uri="http://schemas.microsoft.com/office/powerpoint/2016/slidezoom">
                <pslz:sldZm>
                  <pslz:sldZmObj sldId="425" cId="416527203">
                    <pslz:zmPr id="{72A0A8CC-3462-4EAD-9590-44ABD01B4CB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5024" cy="11840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Zoom de diapositive 3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E74509C-64AF-E8B0-128E-5C01E34CA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8244" y="2544464"/>
                <a:ext cx="2105024" cy="11840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49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9B00-9F3E-07F7-F05F-6701F470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393DF1-4C13-98BB-1767-D0C51FB22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17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804A9E9B-5455-E5EC-1C19-A08CC59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04. </a:t>
            </a:r>
            <a:r>
              <a:rPr lang="fr-FR" sz="2800" dirty="0"/>
              <a:t>Test de l’API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38A1A2B-3D0A-D222-00D1-D789B3FB18AC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B127AA32-9D14-D8F2-464F-0A8F3DF3E55B}"/>
              </a:ext>
            </a:extLst>
          </p:cNvPr>
          <p:cNvSpPr txBox="1">
            <a:spLocks/>
          </p:cNvSpPr>
          <p:nvPr/>
        </p:nvSpPr>
        <p:spPr>
          <a:xfrm>
            <a:off x="1565777" y="1049177"/>
            <a:ext cx="2152147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C’est quoi une API ?</a:t>
            </a:r>
          </a:p>
        </p:txBody>
      </p:sp>
      <p:pic>
        <p:nvPicPr>
          <p:cNvPr id="8" name="Image 7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1BF094C8-41AB-B964-4A37-361C2C19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4" y="1902460"/>
            <a:ext cx="4862479" cy="22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CEC6-3AB5-FCA9-BB43-07B53CB5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CE2AA4-A073-98BE-3B59-BFD754C6D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18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A9234573-670A-9E28-30A6-E645E469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04. </a:t>
            </a:r>
            <a:r>
              <a:rPr lang="fr-FR" sz="2800" dirty="0"/>
              <a:t>Test de l’API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4D0B8E4-C427-76CE-4729-6C85407FA596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8832D433-4644-AC0E-E3CC-5ECF91039996}"/>
              </a:ext>
            </a:extLst>
          </p:cNvPr>
          <p:cNvSpPr txBox="1">
            <a:spLocks/>
          </p:cNvSpPr>
          <p:nvPr/>
        </p:nvSpPr>
        <p:spPr>
          <a:xfrm>
            <a:off x="1565777" y="1049177"/>
            <a:ext cx="2152147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Résultat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D77D20C3-84F8-722E-DBFB-8E0FB87B8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462113"/>
                  </p:ext>
                </p:extLst>
              </p:nvPr>
            </p:nvGraphicFramePr>
            <p:xfrm>
              <a:off x="927678" y="2078038"/>
              <a:ext cx="3089198" cy="1737674"/>
            </p:xfrm>
            <a:graphic>
              <a:graphicData uri="http://schemas.microsoft.com/office/powerpoint/2016/slidezoom">
                <pslz:sldZm>
                  <pslz:sldZmObj sldId="428" cId="473938302">
                    <pslz:zmPr id="{2004C50A-7327-49EB-98CA-C4EF1B00A4A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9198" cy="1737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77D20C3-84F8-722E-DBFB-8E0FB87B8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678" y="2078038"/>
                <a:ext cx="3089198" cy="1737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DA7B25C0-CEBA-EEB5-F7B8-6FFD2E6B2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1028052"/>
                  </p:ext>
                </p:extLst>
              </p:nvPr>
            </p:nvGraphicFramePr>
            <p:xfrm>
              <a:off x="4797425" y="2078038"/>
              <a:ext cx="3089198" cy="1737674"/>
            </p:xfrm>
            <a:graphic>
              <a:graphicData uri="http://schemas.microsoft.com/office/powerpoint/2016/slidezoom">
                <pslz:sldZm>
                  <pslz:sldZmObj sldId="429" cId="2523473615">
                    <pslz:zmPr id="{033283B6-F80B-4BC1-BCE4-EC650EB07BE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9198" cy="1737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A7B25C0-CEBA-EEB5-F7B8-6FFD2E6B2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7425" y="2078038"/>
                <a:ext cx="3089198" cy="1737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9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05.  Conclusion</a:t>
            </a: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19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22050CE1-2FA4-3A8B-CF04-984171A02C2B}"/>
              </a:ext>
            </a:extLst>
          </p:cNvPr>
          <p:cNvSpPr/>
          <p:nvPr/>
        </p:nvSpPr>
        <p:spPr>
          <a:xfrm>
            <a:off x="1296606" y="1667809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25255E7-35EB-E790-B0FE-EF9FF171C889}"/>
              </a:ext>
            </a:extLst>
          </p:cNvPr>
          <p:cNvSpPr/>
          <p:nvPr/>
        </p:nvSpPr>
        <p:spPr>
          <a:xfrm>
            <a:off x="1294659" y="2480835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9C622A54-EED2-6F7B-96F5-1E7E66F73D0E}"/>
              </a:ext>
            </a:extLst>
          </p:cNvPr>
          <p:cNvSpPr txBox="1">
            <a:spLocks/>
          </p:cNvSpPr>
          <p:nvPr/>
        </p:nvSpPr>
        <p:spPr>
          <a:xfrm>
            <a:off x="1554957" y="1475221"/>
            <a:ext cx="5832113" cy="40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Classification à partir des textes, faisable de préférence ave des techniques récentes.(USE)</a:t>
            </a:r>
            <a:endParaRPr lang="fr-FR" dirty="0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AF8823B8-023C-4C23-E45F-2F88E5F3B8F2}"/>
              </a:ext>
            </a:extLst>
          </p:cNvPr>
          <p:cNvSpPr txBox="1">
            <a:spLocks/>
          </p:cNvSpPr>
          <p:nvPr/>
        </p:nvSpPr>
        <p:spPr>
          <a:xfrm>
            <a:off x="1556472" y="2313304"/>
            <a:ext cx="5471991" cy="94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Classification à partir des images, faisable avec CNN Transfer Learning pour de meilleurs résultats que SIFT.</a:t>
            </a:r>
          </a:p>
          <a:p>
            <a:pPr marL="0" lvl="0" indent="0"/>
            <a:r>
              <a:rPr lang="fr-FR" sz="1600" b="1" dirty="0"/>
              <a:t>Appliquer aussi la Data Augmentation</a:t>
            </a:r>
            <a:endParaRPr lang="fr-FR" sz="1600" dirty="0"/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D129C19-F4B6-6262-136B-47E6264622BD}"/>
              </a:ext>
            </a:extLst>
          </p:cNvPr>
          <p:cNvGrpSpPr/>
          <p:nvPr/>
        </p:nvGrpSpPr>
        <p:grpSpPr>
          <a:xfrm>
            <a:off x="6778630" y="3875217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1101679-DC1A-66EF-E7A6-27120DFDF438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18133157-9C75-8882-2A1E-C6CD1A169DB9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92F6D302-D5FB-A3BF-43EC-E76B1511D0E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F5356C95-96D6-0EC3-39BC-DE276EDF4A8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73FF916B-81BB-CDA1-3030-FAE46B80A099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F9BADF3-0DA1-9C90-726D-98B84D66D895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BB458F12-1F03-0E3B-D4A7-1A85F990FC8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6AFBB6FA-4891-D93F-B622-16113B1DE76F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15B21C7-CDFB-72F2-164A-EFA96F5A857A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1DA4924-AA57-9307-B4F8-66837D22DFEC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565E7DC8-C135-B582-6034-5E3F23C3DAD1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0F4E2CBF-1B26-501C-6402-99B99DBBD11E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AB018163-53E9-215D-2A13-671BF4A0E54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8724170-81EC-8C38-CDFD-7678464B93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4981B49-02A4-30D3-CE2F-92184AB4E8F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03E1C5D-1ED3-1A9D-2B52-CBE1C84FF162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244A365A-96B6-7292-D58B-BE43F5D268B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C5A94-0568-9708-6397-11158D65A5E4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98ACF0A-68C7-2805-C99D-707A791F2D1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B6E3962A-8DF9-906E-0024-AAF58A0AB41F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B8B7CCAA-8FD2-52FE-58CC-E3CB583CE3CC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5D433602-39A4-3D42-710D-5549F29B5F74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FC519B7D-11EC-6E24-1326-8D8D1145B64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D1E53D7-2A33-F080-0D63-CEA37842A57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4765077-E4CB-2CD6-5A03-E35D193CFF0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EF54506E-9C62-7464-03C4-993D62BC300F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2719D63-B976-AF58-A2FB-37F6FEB328B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727EFC23-C1B6-C356-0C4E-2DBFC3289A0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5A19238-DC32-77FD-4EC4-206B0FBA97A7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917864A-9890-884A-7B63-19647CA1664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602D07B-77D0-9569-0E11-3F71A964C6D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2599C31A-9D02-F129-A11E-DEE070386931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581F158-D672-99F5-B9FE-53A096A28A84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FB780E8-69C1-53C2-ED22-A32DD0FD8A00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2B11A1-7A41-DB32-A2FA-809282250A4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A495A5B-AEE4-7FFE-2A2A-876CA910E9E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5F69E04B-76D7-2062-83DC-ADE8AE1D4C9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ED8B9AEC-EC07-684E-AC33-1CAA5B3DE3E0}"/>
              </a:ext>
            </a:extLst>
          </p:cNvPr>
          <p:cNvSpPr/>
          <p:nvPr/>
        </p:nvSpPr>
        <p:spPr>
          <a:xfrm>
            <a:off x="1294659" y="3698711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1CA66B4B-7B93-2B6B-CBD5-C00741F2ECA2}"/>
              </a:ext>
            </a:extLst>
          </p:cNvPr>
          <p:cNvSpPr txBox="1">
            <a:spLocks/>
          </p:cNvSpPr>
          <p:nvPr/>
        </p:nvSpPr>
        <p:spPr>
          <a:xfrm>
            <a:off x="1556473" y="3531180"/>
            <a:ext cx="3390666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-FR" sz="1600" b="1" dirty="0"/>
              <a:t>API fonctionne</a:t>
            </a:r>
            <a:endParaRPr lang="fr-FR" sz="1600" dirty="0"/>
          </a:p>
          <a:p>
            <a:pPr marL="0" lv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14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2027352" y="1528562"/>
            <a:ext cx="319552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Problématique</a:t>
            </a:r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2027352" y="2137426"/>
            <a:ext cx="261449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Etude de faisabilité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2027352" y="2746291"/>
            <a:ext cx="31432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Classification supervisée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360592" y="3481685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2027352" y="3419257"/>
            <a:ext cx="288997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Test de l’API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17334" y="-531815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360592" y="2833971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360592" y="218625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360592" y="158209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F398-E65F-92AB-1F0D-2ED9B738C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</a:t>
            </a:fld>
            <a:r>
              <a:rPr lang="fr-FR" dirty="0"/>
              <a:t>/19</a:t>
            </a:r>
          </a:p>
        </p:txBody>
      </p:sp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A58EC44-4E04-B2DD-D73E-E3192B4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303" y="4283055"/>
            <a:ext cx="1399309" cy="621526"/>
          </a:xfrm>
          <a:prstGeom prst="rect">
            <a:avLst/>
          </a:prstGeom>
        </p:spPr>
      </p:pic>
      <p:sp>
        <p:nvSpPr>
          <p:cNvPr id="5" name="Google Shape;532;p33">
            <a:extLst>
              <a:ext uri="{FF2B5EF4-FFF2-40B4-BE49-F238E27FC236}">
                <a16:creationId xmlns:a16="http://schemas.microsoft.com/office/drawing/2014/main" id="{3CF4A48A-A4A9-4406-89E7-3D1DAA7E81C0}"/>
              </a:ext>
            </a:extLst>
          </p:cNvPr>
          <p:cNvSpPr txBox="1">
            <a:spLocks/>
          </p:cNvSpPr>
          <p:nvPr/>
        </p:nvSpPr>
        <p:spPr>
          <a:xfrm>
            <a:off x="2027353" y="4018531"/>
            <a:ext cx="113492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Conclusion</a:t>
            </a:r>
          </a:p>
        </p:txBody>
      </p:sp>
      <p:sp>
        <p:nvSpPr>
          <p:cNvPr id="6" name="Google Shape;529;p33">
            <a:extLst>
              <a:ext uri="{FF2B5EF4-FFF2-40B4-BE49-F238E27FC236}">
                <a16:creationId xmlns:a16="http://schemas.microsoft.com/office/drawing/2014/main" id="{500428B3-3FE1-E092-9E0E-4FE4B6B96F03}"/>
              </a:ext>
            </a:extLst>
          </p:cNvPr>
          <p:cNvSpPr txBox="1">
            <a:spLocks/>
          </p:cNvSpPr>
          <p:nvPr/>
        </p:nvSpPr>
        <p:spPr>
          <a:xfrm>
            <a:off x="1360592" y="4112574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pic>
        <p:nvPicPr>
          <p:cNvPr id="7" name="Image 6" descr="Une image contenant cercle, ovale, conception&#10;&#10;Description générée automatiquement">
            <a:extLst>
              <a:ext uri="{FF2B5EF4-FFF2-40B4-BE49-F238E27FC236}">
                <a16:creationId xmlns:a16="http://schemas.microsoft.com/office/drawing/2014/main" id="{B53BD4AF-7BC1-0326-435A-0CE26E88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59" y="1881164"/>
            <a:ext cx="1405182" cy="1506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build="p"/>
      <p:bldP spid="25" grpId="0"/>
      <p:bldP spid="28" grpId="0"/>
      <p:bldP spid="13" grpId="0" animBg="1"/>
      <p:bldP spid="14" grpId="0"/>
      <p:bldP spid="44" grpId="0" animBg="1"/>
      <p:bldP spid="45" grpId="0" animBg="1"/>
      <p:bldP spid="46" grpId="0" animBg="1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FF363-E1F2-D8FF-365D-8ADA2FBA0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6703DF00-CE32-6664-6BD4-2E37A5258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Perspectives d’amélioration</a:t>
            </a: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1C62D5F6-9905-CE0E-0D58-8D8C91C8B8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20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654D7258-291F-48D4-EAD9-2E6A93D43FBD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F5E46858-04D9-9CA9-9DDB-47021196E6C4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096C80EB-DE12-D5E2-4236-EEB673DCCCAB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BB290590-8260-361A-BE35-F9B0E8142944}"/>
              </a:ext>
            </a:extLst>
          </p:cNvPr>
          <p:cNvGrpSpPr/>
          <p:nvPr/>
        </p:nvGrpSpPr>
        <p:grpSpPr>
          <a:xfrm>
            <a:off x="6953448" y="957980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C42187A3-050A-3D1A-CD73-6F57BE9F1242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33590D3B-8A7E-41C9-81AC-8CF4DE9A59DF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8562AB27-DAD1-3A02-197F-333D0208FD60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BF2F8A5B-2F0E-7BFE-0A7B-ED5CD436296C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001C65F0-34D9-9331-0F99-43FDBD220545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AC7BC907-DED2-7A17-8291-3D9B7243BE3F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10D50274-6A9D-58B0-38A4-90DCC9042200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5546E406-20A4-812A-4678-1C3275D1F9BB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CDE1B4D8-D06D-36DA-97B4-20A93722EE3C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65A89358-9ACF-FD63-C313-436420C0DEAA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28A32A2F-963D-9661-4A05-1C5AC3BD315A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11E974D1-136F-92FF-1065-2AEA6AE1B830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52DB2E10-C6E6-43D1-0123-ED235321E81A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3EAC1A33-DB9F-6D88-A7F7-1E1496DC79F4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CEDB4346-1F86-F217-E500-5D9E02CA57D6}"/>
              </a:ext>
            </a:extLst>
          </p:cNvPr>
          <p:cNvSpPr/>
          <p:nvPr/>
        </p:nvSpPr>
        <p:spPr>
          <a:xfrm>
            <a:off x="1296606" y="1667809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3C655A3-58FD-F26F-6E1C-280EA3915EF3}"/>
              </a:ext>
            </a:extLst>
          </p:cNvPr>
          <p:cNvSpPr/>
          <p:nvPr/>
        </p:nvSpPr>
        <p:spPr>
          <a:xfrm>
            <a:off x="1294659" y="2480835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8C860BEC-7145-E095-DA8B-BC768D2FA0D9}"/>
              </a:ext>
            </a:extLst>
          </p:cNvPr>
          <p:cNvSpPr txBox="1">
            <a:spLocks/>
          </p:cNvSpPr>
          <p:nvPr/>
        </p:nvSpPr>
        <p:spPr>
          <a:xfrm>
            <a:off x="1554957" y="1475221"/>
            <a:ext cx="5832113" cy="40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Enrichir le jeu de données</a:t>
            </a:r>
            <a:endParaRPr lang="fr-FR" dirty="0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A78FBCDC-ED2E-B239-0A4F-51FCA4A6CD59}"/>
              </a:ext>
            </a:extLst>
          </p:cNvPr>
          <p:cNvSpPr txBox="1">
            <a:spLocks/>
          </p:cNvSpPr>
          <p:nvPr/>
        </p:nvSpPr>
        <p:spPr>
          <a:xfrm>
            <a:off x="1556472" y="2313304"/>
            <a:ext cx="5471991" cy="94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Combiner les données textes et images</a:t>
            </a:r>
            <a:endParaRPr lang="fr-FR" sz="1600" dirty="0"/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5C0516F7-9C87-2509-F318-A589DEE2302B}"/>
              </a:ext>
            </a:extLst>
          </p:cNvPr>
          <p:cNvGrpSpPr/>
          <p:nvPr/>
        </p:nvGrpSpPr>
        <p:grpSpPr>
          <a:xfrm>
            <a:off x="4533905" y="4172046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9FEDB10A-C8B9-E02E-6E5E-336A5A618A87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59C454D2-4D72-92AB-2C8E-B127D533441B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E831F7BD-35F1-E1E1-80EE-50295107BF73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0627B09B-18D8-5D6A-4A4C-F23215779A69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0ABBC375-5A67-D527-A01A-12E9B4864405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56F4B1D2-D27E-4770-112C-DEC234C4341A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3A173F39-E248-4B77-C323-E5A5EF2A9B72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B1B1513A-208F-F286-D9CC-C6B7F163D177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9A61D526-993E-C4B4-FD3F-FFB44D0D0D1C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559C00AE-BCB7-9E26-58AC-F95F85D15C67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427B31E6-79BF-EBC4-5B9D-A02BE5CCF879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CC0744D3-733C-09CD-98CA-3270948317E1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73BB8F02-DDAB-A1D3-0B50-073733085D4B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BE862804-204C-EBB2-A071-CD6A37AB8211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D6ADCA3D-EFC5-1786-DF46-584F9F1DE656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0F08C115-2DFF-B88B-7F71-E6F3F677327C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9A54BF39-DAD6-DF2D-7B9C-58A582FC9AA4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AF72EF6-A133-646B-9881-D9C17B8F981F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15750E8-33CE-0B54-5DE5-DA70F6E735DF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917AAECF-AE23-2BC3-E5CC-B98502E99B0A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98EF9DDF-D7BF-6F47-5EE2-60AB957238AB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F8677FF4-9C33-6ABE-1A59-A66C6487301F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CE22579A-3F1F-49C8-7633-9702C5883D5D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EA9AE61E-A48B-F20C-5A02-A811CFC7223D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A9A1F7E7-4FDF-226A-DA9D-D12B6A222A75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8BA0B8AC-97D6-F6DB-18AD-F860874C9FBC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B2F81DEB-3DA1-C7F6-6AEC-F1C173140CE4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4C6D5F69-595C-BB37-B114-5A446973DE81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B3FFD533-3E7F-A719-E723-69FC59CB1F96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81362AB8-B6D5-B51E-C262-F38623BAFCF4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F99B7694-45A8-4767-81CC-EFEFC8BF17DE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C13E00E1-3F3D-F494-2C77-E3F6F5519BAA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483A9284-469B-1750-C768-31B29DC8AB35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9FB9DD52-EE40-8C71-0F67-09EDD4938557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6CB307C3-F490-B7E1-A9B7-F523B8812D7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A1F3968D-7D78-AF1F-BE61-0C8BE7489A80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EA5F175E-CC28-5864-91D0-64A2EBA6F556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155F7580-F5E5-2750-5614-E12431876114}"/>
              </a:ext>
            </a:extLst>
          </p:cNvPr>
          <p:cNvSpPr/>
          <p:nvPr/>
        </p:nvSpPr>
        <p:spPr>
          <a:xfrm>
            <a:off x="1294659" y="344883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2FB0A9ED-A9C3-CDE6-C2D0-37066AEC0230}"/>
              </a:ext>
            </a:extLst>
          </p:cNvPr>
          <p:cNvSpPr txBox="1">
            <a:spLocks/>
          </p:cNvSpPr>
          <p:nvPr/>
        </p:nvSpPr>
        <p:spPr>
          <a:xfrm>
            <a:off x="1556473" y="3281301"/>
            <a:ext cx="6650902" cy="68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-FR" sz="1600" b="1" dirty="0"/>
              <a:t>Tester des modèles encore plus performants tel que EfficientNet</a:t>
            </a:r>
            <a:endParaRPr lang="fr-FR" sz="1600" dirty="0"/>
          </a:p>
          <a:p>
            <a:pPr marL="0" lvl="0" indent="0"/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Zoom de diapositive 43">
                <a:extLst>
                  <a:ext uri="{FF2B5EF4-FFF2-40B4-BE49-F238E27FC236}">
                    <a16:creationId xmlns:a16="http://schemas.microsoft.com/office/drawing/2014/main" id="{5BC09EFF-76D2-5D5A-0773-E9787DCD9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1364022"/>
                  </p:ext>
                </p:extLst>
              </p:nvPr>
            </p:nvGraphicFramePr>
            <p:xfrm>
              <a:off x="4553451" y="4275492"/>
              <a:ext cx="1059709" cy="525642"/>
            </p:xfrm>
            <a:graphic>
              <a:graphicData uri="http://schemas.microsoft.com/office/powerpoint/2016/slidezoom">
                <pslz:sldZm>
                  <pslz:sldZmObj sldId="431" cId="1819538876">
                    <pslz:zmPr id="{407A4203-B693-4EED-A9BF-A4A5C70E4D5C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9709" cy="5256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Zoom de diapositive 4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BC09EFF-76D2-5D5A-0773-E9787DCD9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3451" y="4275492"/>
                <a:ext cx="1059709" cy="5256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86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10B3C4AC-164F-6B80-D902-7DBCE8FD7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3130314" cy="479248"/>
          </a:xfrm>
        </p:spPr>
        <p:txBody>
          <a:bodyPr/>
          <a:lstStyle/>
          <a:p>
            <a:r>
              <a:rPr lang="fr-FR" sz="1600" dirty="0"/>
              <a:t>jeu de données</a:t>
            </a:r>
          </a:p>
        </p:txBody>
      </p:sp>
      <p:pic>
        <p:nvPicPr>
          <p:cNvPr id="4" name="Image 3" descr="Une image contenant texte, menu, document, Police&#10;&#10;Description générée automatiquement">
            <a:extLst>
              <a:ext uri="{FF2B5EF4-FFF2-40B4-BE49-F238E27FC236}">
                <a16:creationId xmlns:a16="http://schemas.microsoft.com/office/drawing/2014/main" id="{2FBE8323-E869-49BD-8086-B0C62F2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185991"/>
            <a:ext cx="1832558" cy="1701453"/>
          </a:xfrm>
          <a:prstGeom prst="rect">
            <a:avLst/>
          </a:prstGeom>
        </p:spPr>
      </p:pic>
      <p:pic>
        <p:nvPicPr>
          <p:cNvPr id="7" name="Image 6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3F7CD1F4-827E-1531-0633-56301093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14" y="1415879"/>
            <a:ext cx="5159100" cy="28163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431276-EE5F-2D42-FC0F-D26A2439B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83" y="3355975"/>
            <a:ext cx="2432050" cy="12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39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9F6A6-DA8A-DBE6-B96C-7FB55756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E99B817-D673-0138-4548-021F83F8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3130314" cy="479248"/>
          </a:xfrm>
        </p:spPr>
        <p:txBody>
          <a:bodyPr/>
          <a:lstStyle/>
          <a:p>
            <a:r>
              <a:rPr lang="fr-FR" sz="1600" dirty="0"/>
              <a:t>Les données textuelles</a:t>
            </a:r>
          </a:p>
        </p:txBody>
      </p:sp>
      <p:pic>
        <p:nvPicPr>
          <p:cNvPr id="3" name="Image 2" descr="Une image contenant texte, horloge, regarder, Marque&#10;&#10;Description générée automatiquement">
            <a:extLst>
              <a:ext uri="{FF2B5EF4-FFF2-40B4-BE49-F238E27FC236}">
                <a16:creationId xmlns:a16="http://schemas.microsoft.com/office/drawing/2014/main" id="{EA09633F-B4F4-5561-CC17-91EA2C3C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2" y="1009403"/>
            <a:ext cx="4079947" cy="1930647"/>
          </a:xfrm>
          <a:prstGeom prst="rect">
            <a:avLst/>
          </a:prstGeom>
        </p:spPr>
      </p:pic>
      <p:pic>
        <p:nvPicPr>
          <p:cNvPr id="8" name="Image 7" descr="Une image contenant texte, horloge, regarder, Accessoire de mode&#10;&#10;Description générée automatiquement">
            <a:extLst>
              <a:ext uri="{FF2B5EF4-FFF2-40B4-BE49-F238E27FC236}">
                <a16:creationId xmlns:a16="http://schemas.microsoft.com/office/drawing/2014/main" id="{6DF6F4D7-74F0-95DF-C99D-09555F90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2479674"/>
            <a:ext cx="4201851" cy="21985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F9A1CC-B027-FC79-9186-1D4396EA464F}"/>
              </a:ext>
            </a:extLst>
          </p:cNvPr>
          <p:cNvSpPr/>
          <p:nvPr/>
        </p:nvSpPr>
        <p:spPr>
          <a:xfrm>
            <a:off x="2098675" y="1098550"/>
            <a:ext cx="2562225" cy="1841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97C72F-6565-D397-5A0D-721431374CDC}"/>
              </a:ext>
            </a:extLst>
          </p:cNvPr>
          <p:cNvSpPr/>
          <p:nvPr/>
        </p:nvSpPr>
        <p:spPr>
          <a:xfrm>
            <a:off x="5368925" y="3181350"/>
            <a:ext cx="2701925" cy="603250"/>
          </a:xfrm>
          <a:prstGeom prst="rect">
            <a:avLst/>
          </a:prstGeom>
          <a:noFill/>
          <a:ln w="63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7BAECCBC-46E6-9062-D42E-80AE777F4363}"/>
              </a:ext>
            </a:extLst>
          </p:cNvPr>
          <p:cNvSpPr/>
          <p:nvPr/>
        </p:nvSpPr>
        <p:spPr>
          <a:xfrm rot="3701012">
            <a:off x="4811851" y="941756"/>
            <a:ext cx="165761" cy="307842"/>
          </a:xfrm>
          <a:prstGeom prst="downArrow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323EABEE-5234-EC19-DA2A-A07BA1CB35D3}"/>
              </a:ext>
            </a:extLst>
          </p:cNvPr>
          <p:cNvSpPr/>
          <p:nvPr/>
        </p:nvSpPr>
        <p:spPr>
          <a:xfrm rot="3701012">
            <a:off x="8224976" y="2897331"/>
            <a:ext cx="165761" cy="307842"/>
          </a:xfrm>
          <a:prstGeom prst="downArrow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Google Shape;659;p38">
            <a:extLst>
              <a:ext uri="{FF2B5EF4-FFF2-40B4-BE49-F238E27FC236}">
                <a16:creationId xmlns:a16="http://schemas.microsoft.com/office/drawing/2014/main" id="{DED7D7DF-805E-438C-5BAC-FC4B02B26E5D}"/>
              </a:ext>
            </a:extLst>
          </p:cNvPr>
          <p:cNvSpPr txBox="1">
            <a:spLocks/>
          </p:cNvSpPr>
          <p:nvPr/>
        </p:nvSpPr>
        <p:spPr>
          <a:xfrm>
            <a:off x="5007172" y="796329"/>
            <a:ext cx="1356518" cy="35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Nom du produit</a:t>
            </a:r>
          </a:p>
        </p:txBody>
      </p:sp>
      <p:sp>
        <p:nvSpPr>
          <p:cNvPr id="18" name="Google Shape;659;p38">
            <a:extLst>
              <a:ext uri="{FF2B5EF4-FFF2-40B4-BE49-F238E27FC236}">
                <a16:creationId xmlns:a16="http://schemas.microsoft.com/office/drawing/2014/main" id="{F04C61DC-5225-8399-630D-E446F97CAFF5}"/>
              </a:ext>
            </a:extLst>
          </p:cNvPr>
          <p:cNvSpPr txBox="1">
            <a:spLocks/>
          </p:cNvSpPr>
          <p:nvPr/>
        </p:nvSpPr>
        <p:spPr>
          <a:xfrm>
            <a:off x="7112831" y="2571750"/>
            <a:ext cx="1836140" cy="35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Description du produit</a:t>
            </a:r>
          </a:p>
        </p:txBody>
      </p:sp>
    </p:spTree>
    <p:extLst>
      <p:ext uri="{BB962C8B-B14F-4D97-AF65-F5344CB8AC3E}">
        <p14:creationId xmlns:p14="http://schemas.microsoft.com/office/powerpoint/2010/main" val="360094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D30D2-ED2D-0000-5CFA-88B5EA8B0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38E0245-6BFB-A748-F51A-D37E9C1E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3130314" cy="479248"/>
          </a:xfrm>
        </p:spPr>
        <p:txBody>
          <a:bodyPr/>
          <a:lstStyle/>
          <a:p>
            <a:r>
              <a:rPr lang="fr-FR" sz="1600" dirty="0"/>
              <a:t>Les niveaux de catégorie</a:t>
            </a: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E5F24E9-1224-C345-F2DE-FE464825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7" y="1479549"/>
            <a:ext cx="3440312" cy="1787525"/>
          </a:xfrm>
          <a:prstGeom prst="rect">
            <a:avLst/>
          </a:prstGeom>
        </p:spPr>
      </p:pic>
      <p:pic>
        <p:nvPicPr>
          <p:cNvPr id="7" name="Image 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0CADF8E1-F736-DF92-3DB5-29A65B02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17" y="1209565"/>
            <a:ext cx="3763459" cy="30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D9EB3-FEC1-9A44-DE07-0261FAA6F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94D8DF5A-4F2B-6560-9A8D-FED02625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3130314" cy="479248"/>
          </a:xfrm>
        </p:spPr>
        <p:txBody>
          <a:bodyPr/>
          <a:lstStyle/>
          <a:p>
            <a:r>
              <a:rPr lang="fr-FR" sz="1600" dirty="0"/>
              <a:t>Traitement des données textuelles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6D332C0-B9C6-2C98-5D0A-64302F5E971C}"/>
              </a:ext>
            </a:extLst>
          </p:cNvPr>
          <p:cNvSpPr/>
          <p:nvPr/>
        </p:nvSpPr>
        <p:spPr>
          <a:xfrm>
            <a:off x="1296606" y="148739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9B8FF0CB-7AEF-92B6-60F0-E9AA347F8960}"/>
              </a:ext>
            </a:extLst>
          </p:cNvPr>
          <p:cNvSpPr txBox="1">
            <a:spLocks/>
          </p:cNvSpPr>
          <p:nvPr/>
        </p:nvSpPr>
        <p:spPr>
          <a:xfrm>
            <a:off x="1554957" y="1294804"/>
            <a:ext cx="5293518" cy="131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CountVectorizer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600" dirty="0"/>
              <a:t>méthode qui transforme le texte en </a:t>
            </a:r>
            <a:r>
              <a:rPr lang="fr-FR" sz="1600" b="1" dirty="0"/>
              <a:t>sac de mots</a:t>
            </a:r>
          </a:p>
          <a:p>
            <a:pPr marL="0" lvl="0" indent="0"/>
            <a:r>
              <a:rPr lang="fr-FR" sz="1600" dirty="0"/>
              <a:t>     (Bag-of-Words).</a:t>
            </a:r>
            <a:endParaRPr lang="fr-FR" sz="12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5583C55-4279-3366-63FF-828B2F379AB4}"/>
              </a:ext>
            </a:extLst>
          </p:cNvPr>
          <p:cNvSpPr/>
          <p:nvPr/>
        </p:nvSpPr>
        <p:spPr>
          <a:xfrm>
            <a:off x="1296606" y="288439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6A284746-58DA-9193-E09C-4F0773659182}"/>
              </a:ext>
            </a:extLst>
          </p:cNvPr>
          <p:cNvSpPr txBox="1">
            <a:spLocks/>
          </p:cNvSpPr>
          <p:nvPr/>
        </p:nvSpPr>
        <p:spPr>
          <a:xfrm>
            <a:off x="1554957" y="2691804"/>
            <a:ext cx="6360318" cy="114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TF-IDF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600" dirty="0"/>
              <a:t>méthode qui pondère les mots en fonction de leur </a:t>
            </a:r>
            <a:r>
              <a:rPr lang="fr-FR" sz="1600" b="1" dirty="0"/>
              <a:t>fréquence</a:t>
            </a:r>
            <a:r>
              <a:rPr lang="fr-FR" sz="1600" dirty="0"/>
              <a:t> dans le document.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5487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1C52-F623-9BDC-C0F1-6FA4D82D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E259BC7-6C67-2F97-8B79-B6FF9DF4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Exemple de visualisation de la méthode TF-IDF sans lemmatisation</a:t>
            </a:r>
          </a:p>
        </p:txBody>
      </p:sp>
      <p:pic>
        <p:nvPicPr>
          <p:cNvPr id="7" name="Image 6" descr="Une image contenant texte, motif&#10;&#10;Description générée automatiquement">
            <a:extLst>
              <a:ext uri="{FF2B5EF4-FFF2-40B4-BE49-F238E27FC236}">
                <a16:creationId xmlns:a16="http://schemas.microsoft.com/office/drawing/2014/main" id="{6882BB44-E4DC-BE5F-C32E-29DE3969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92" y="1139825"/>
            <a:ext cx="6935933" cy="31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B1F59-7C8F-3657-6589-A8DE0094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44DF3B1A-9944-7436-B976-CFA5DE2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5247692" cy="479248"/>
          </a:xfrm>
        </p:spPr>
        <p:txBody>
          <a:bodyPr/>
          <a:lstStyle/>
          <a:p>
            <a:r>
              <a:rPr lang="fr-FR" sz="1600" dirty="0"/>
              <a:t>Traitement des données textuelles / techniques avancées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75AF4F4-CBE1-6F9B-6EC7-68B37A4FC688}"/>
              </a:ext>
            </a:extLst>
          </p:cNvPr>
          <p:cNvSpPr/>
          <p:nvPr/>
        </p:nvSpPr>
        <p:spPr>
          <a:xfrm>
            <a:off x="1296606" y="148739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1DA75535-8BAB-2B4E-D7AD-62260190055D}"/>
              </a:ext>
            </a:extLst>
          </p:cNvPr>
          <p:cNvSpPr txBox="1">
            <a:spLocks/>
          </p:cNvSpPr>
          <p:nvPr/>
        </p:nvSpPr>
        <p:spPr>
          <a:xfrm>
            <a:off x="1554957" y="1294805"/>
            <a:ext cx="5839618" cy="9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Word2Vec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d'apprentissage qui transforme les mots en vecteurs de taille fixe. Il capture les </a:t>
            </a:r>
            <a:r>
              <a:rPr lang="fr-FR" sz="1200" b="1" dirty="0"/>
              <a:t>relations sémantiques</a:t>
            </a:r>
            <a:r>
              <a:rPr lang="fr-FR" sz="1200" dirty="0"/>
              <a:t> entre les mots.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C9BC39B-7D3D-1EFD-6579-CD3A33C79850}"/>
              </a:ext>
            </a:extLst>
          </p:cNvPr>
          <p:cNvSpPr/>
          <p:nvPr/>
        </p:nvSpPr>
        <p:spPr>
          <a:xfrm>
            <a:off x="1296606" y="256909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BD194706-DB00-BFF5-B99C-58DADC19015D}"/>
              </a:ext>
            </a:extLst>
          </p:cNvPr>
          <p:cNvSpPr txBox="1">
            <a:spLocks/>
          </p:cNvSpPr>
          <p:nvPr/>
        </p:nvSpPr>
        <p:spPr>
          <a:xfrm>
            <a:off x="1554957" y="2376504"/>
            <a:ext cx="6360318" cy="97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BERT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de </a:t>
            </a:r>
            <a:r>
              <a:rPr lang="fr-FR" sz="1200" b="1" dirty="0"/>
              <a:t>deep learning</a:t>
            </a:r>
            <a:r>
              <a:rPr lang="fr-FR" sz="1200" dirty="0"/>
              <a:t> qui analyse les mots dans leur </a:t>
            </a:r>
            <a:r>
              <a:rPr lang="fr-FR" sz="1200" b="1" dirty="0"/>
              <a:t>contexte</a:t>
            </a:r>
            <a:r>
              <a:rPr lang="fr-FR" sz="1200" dirty="0"/>
              <a:t> en prenant en compte les mots avant et après dans une phrase.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3BF831C-FCD3-9381-56FA-522CEEB8DCC2}"/>
              </a:ext>
            </a:extLst>
          </p:cNvPr>
          <p:cNvSpPr/>
          <p:nvPr/>
        </p:nvSpPr>
        <p:spPr>
          <a:xfrm>
            <a:off x="1296606" y="354573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6200919C-5E53-5424-368D-1B51AAD42BD7}"/>
              </a:ext>
            </a:extLst>
          </p:cNvPr>
          <p:cNvSpPr txBox="1">
            <a:spLocks/>
          </p:cNvSpPr>
          <p:nvPr/>
        </p:nvSpPr>
        <p:spPr>
          <a:xfrm>
            <a:off x="1554957" y="3353145"/>
            <a:ext cx="6360318" cy="10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USE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qui crée des </a:t>
            </a:r>
            <a:r>
              <a:rPr lang="fr-FR" sz="1200" b="1" dirty="0"/>
              <a:t>représentations de phrases entières</a:t>
            </a:r>
            <a:r>
              <a:rPr lang="fr-FR" sz="1200" dirty="0"/>
              <a:t> sous forme de vecteurs, plutôt que de se concentrer sur les mots individuels.</a:t>
            </a:r>
          </a:p>
        </p:txBody>
      </p:sp>
    </p:spTree>
    <p:extLst>
      <p:ext uri="{BB962C8B-B14F-4D97-AF65-F5344CB8AC3E}">
        <p14:creationId xmlns:p14="http://schemas.microsoft.com/office/powerpoint/2010/main" val="2940479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2255-570C-C92B-2B24-D91FE17E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A8F03E8-E328-A218-4FDE-D81110B3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TF-IDF sans lemmatisation sur product_name + description</a:t>
            </a:r>
          </a:p>
        </p:txBody>
      </p:sp>
      <p:pic>
        <p:nvPicPr>
          <p:cNvPr id="3" name="Image 2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ED07BCDC-EA86-4B98-4AE2-90C83361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63993"/>
            <a:ext cx="6343650" cy="28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C9462-E0CA-AAE6-F9D7-1333EF8F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E3C784E1-82A8-54D0-B564-AFCA9C79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USE sans lemmatisation sur product_name + description</a:t>
            </a:r>
          </a:p>
        </p:txBody>
      </p:sp>
      <p:pic>
        <p:nvPicPr>
          <p:cNvPr id="4" name="Image 3" descr="Une image contenant texte, fleur&#10;&#10;Description générée automatiquement">
            <a:extLst>
              <a:ext uri="{FF2B5EF4-FFF2-40B4-BE49-F238E27FC236}">
                <a16:creationId xmlns:a16="http://schemas.microsoft.com/office/drawing/2014/main" id="{AC4578E8-8235-B979-807D-82A60793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155253"/>
            <a:ext cx="6925744" cy="32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4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01. </a:t>
            </a:r>
            <a:r>
              <a:rPr lang="fr-FR" sz="2800" dirty="0"/>
              <a:t>Problématique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296606" y="132955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C725D38-E262-9FE3-CAAB-D8E30F3A41AC}"/>
              </a:ext>
            </a:extLst>
          </p:cNvPr>
          <p:cNvSpPr/>
          <p:nvPr/>
        </p:nvSpPr>
        <p:spPr>
          <a:xfrm>
            <a:off x="1293144" y="2214189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C046C-E63F-D780-D13A-736E95277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</a:t>
            </a:fld>
            <a:r>
              <a:rPr lang="fr-FR" dirty="0"/>
              <a:t>/19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5AFA99A-0EC6-A417-7488-23CF63BFA111}"/>
              </a:ext>
            </a:extLst>
          </p:cNvPr>
          <p:cNvSpPr/>
          <p:nvPr/>
        </p:nvSpPr>
        <p:spPr>
          <a:xfrm>
            <a:off x="1293144" y="3643979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69D1705D-01E2-A3C9-030F-182738730053}"/>
              </a:ext>
            </a:extLst>
          </p:cNvPr>
          <p:cNvSpPr txBox="1">
            <a:spLocks/>
          </p:cNvSpPr>
          <p:nvPr/>
        </p:nvSpPr>
        <p:spPr>
          <a:xfrm>
            <a:off x="1554959" y="1136969"/>
            <a:ext cx="4718620" cy="120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Présentation de l’entreprise : Place de marché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Marketplace anglophone permettant à des vendeurs de poster des articles à vendre en ligne.</a:t>
            </a:r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F51CC54F-69AD-9E0F-C86E-80A1191B3B02}"/>
              </a:ext>
            </a:extLst>
          </p:cNvPr>
          <p:cNvSpPr txBox="1">
            <a:spLocks/>
          </p:cNvSpPr>
          <p:nvPr/>
        </p:nvSpPr>
        <p:spPr>
          <a:xfrm>
            <a:off x="1554958" y="2046658"/>
            <a:ext cx="5792392" cy="142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Problème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b="1" dirty="0"/>
              <a:t>classification des produits</a:t>
            </a:r>
            <a:r>
              <a:rPr lang="fr-FR" dirty="0"/>
              <a:t> dans des catégories est manuelle et peu fiable.</a:t>
            </a:r>
          </a:p>
          <a:p>
            <a:pPr marL="285750" lvl="0" indent="-285750">
              <a:buFontTx/>
              <a:buChar char="-"/>
            </a:pPr>
            <a:r>
              <a:rPr lang="fr-FR" b="1" dirty="0"/>
              <a:t>automatisation</a:t>
            </a:r>
            <a:r>
              <a:rPr lang="fr-FR" dirty="0"/>
              <a:t> est nécessaire pour fluidifier l'expérience utilisateur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759DE097-798D-1531-44D3-0808DEBCE288}"/>
              </a:ext>
            </a:extLst>
          </p:cNvPr>
          <p:cNvSpPr txBox="1">
            <a:spLocks/>
          </p:cNvSpPr>
          <p:nvPr/>
        </p:nvSpPr>
        <p:spPr>
          <a:xfrm>
            <a:off x="1554959" y="3489651"/>
            <a:ext cx="6011066" cy="104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Objectif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Étudier la faisabilité d'un moteur de classification automatique des articles en catégories, à partir de leurs </a:t>
            </a:r>
            <a:r>
              <a:rPr lang="fr-FR" b="1" dirty="0"/>
              <a:t>descriptions</a:t>
            </a:r>
            <a:r>
              <a:rPr lang="fr-FR" dirty="0"/>
              <a:t> textuelles et </a:t>
            </a:r>
            <a:r>
              <a:rPr lang="fr-FR" b="1" dirty="0"/>
              <a:t>images.</a:t>
            </a:r>
            <a:endParaRPr lang="fr-FR" dirty="0"/>
          </a:p>
        </p:txBody>
      </p:sp>
      <p:grpSp>
        <p:nvGrpSpPr>
          <p:cNvPr id="11" name="Google Shape;690;p38"/>
          <p:cNvGrpSpPr/>
          <p:nvPr/>
        </p:nvGrpSpPr>
        <p:grpSpPr>
          <a:xfrm>
            <a:off x="7320344" y="1067735"/>
            <a:ext cx="759293" cy="616528"/>
            <a:chOff x="7329141" y="362469"/>
            <a:chExt cx="1022136" cy="829949"/>
          </a:xfrm>
        </p:grpSpPr>
        <p:sp>
          <p:nvSpPr>
            <p:cNvPr id="12" name="Google Shape;691;p38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92;p38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693;p38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28" name="Google Shape;694;p3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95;p3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696;p38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97;p38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98;p38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99;p38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00;p38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01;p38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02;p38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03;p38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04;p38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5EA3-64F2-E441-FB90-AAC1DD2F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6DB81391-6CF4-6FE2-7C57-A7CC54D1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Prétraitement des images</a:t>
            </a:r>
          </a:p>
        </p:txBody>
      </p:sp>
      <p:pic>
        <p:nvPicPr>
          <p:cNvPr id="3" name="Image 2" descr="Une image contenant croquis, capture d’écran, prise, noir et blanc&#10;&#10;Description générée automatiquement">
            <a:extLst>
              <a:ext uri="{FF2B5EF4-FFF2-40B4-BE49-F238E27FC236}">
                <a16:creationId xmlns:a16="http://schemas.microsoft.com/office/drawing/2014/main" id="{FE33C95F-6731-FAB4-AB65-E161E93F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531860"/>
            <a:ext cx="3103349" cy="1039890"/>
          </a:xfrm>
          <a:prstGeom prst="rect">
            <a:avLst/>
          </a:prstGeom>
        </p:spPr>
      </p:pic>
      <p:pic>
        <p:nvPicPr>
          <p:cNvPr id="7" name="Image 6" descr="Une image contenant texte, croquis, noir et blanc&#10;&#10;Description générée automatiquement">
            <a:extLst>
              <a:ext uri="{FF2B5EF4-FFF2-40B4-BE49-F238E27FC236}">
                <a16:creationId xmlns:a16="http://schemas.microsoft.com/office/drawing/2014/main" id="{01051E31-AAEB-4C69-B37E-BEF78209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4" y="3402951"/>
            <a:ext cx="3384550" cy="1079306"/>
          </a:xfrm>
          <a:prstGeom prst="rect">
            <a:avLst/>
          </a:prstGeom>
        </p:spPr>
      </p:pic>
      <p:pic>
        <p:nvPicPr>
          <p:cNvPr id="10" name="Image 9" descr="Une image contenant texte, croquis, capture d’écran, noir et blanc&#10;&#10;Description générée automatiquement">
            <a:extLst>
              <a:ext uri="{FF2B5EF4-FFF2-40B4-BE49-F238E27FC236}">
                <a16:creationId xmlns:a16="http://schemas.microsoft.com/office/drawing/2014/main" id="{B7C1B48B-F6D7-711B-64BA-94548F5D8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1525563"/>
            <a:ext cx="3486150" cy="1121085"/>
          </a:xfrm>
          <a:prstGeom prst="rect">
            <a:avLst/>
          </a:prstGeom>
        </p:spPr>
      </p:pic>
      <p:pic>
        <p:nvPicPr>
          <p:cNvPr id="12" name="Image 11" descr="Une image contenant croquis, texte, noir et blanc&#10;&#10;Description générée automatiquement">
            <a:extLst>
              <a:ext uri="{FF2B5EF4-FFF2-40B4-BE49-F238E27FC236}">
                <a16:creationId xmlns:a16="http://schemas.microsoft.com/office/drawing/2014/main" id="{CFC20F56-AC1D-C929-ACB9-2837CD34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3402951"/>
            <a:ext cx="3594510" cy="1121085"/>
          </a:xfrm>
          <a:prstGeom prst="rect">
            <a:avLst/>
          </a:prstGeom>
        </p:spPr>
      </p:pic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FBACED61-6F97-897E-581F-A01EFF8D8CAF}"/>
              </a:ext>
            </a:extLst>
          </p:cNvPr>
          <p:cNvSpPr txBox="1">
            <a:spLocks/>
          </p:cNvSpPr>
          <p:nvPr/>
        </p:nvSpPr>
        <p:spPr>
          <a:xfrm>
            <a:off x="1461294" y="1150284"/>
            <a:ext cx="2128043" cy="25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/>
            <a:r>
              <a:rPr lang="fr-FR" sz="1000" b="0" i="0" dirty="0">
                <a:solidFill>
                  <a:srgbClr val="B348D4"/>
                </a:solidFill>
                <a:effectLst/>
                <a:latin typeface="Roboto" pitchFamily="2" charset="0"/>
              </a:rPr>
              <a:t>Conversion en niveaux de gris</a:t>
            </a:r>
          </a:p>
        </p:txBody>
      </p:sp>
      <p:sp>
        <p:nvSpPr>
          <p:cNvPr id="14" name="Google Shape;659;p38">
            <a:extLst>
              <a:ext uri="{FF2B5EF4-FFF2-40B4-BE49-F238E27FC236}">
                <a16:creationId xmlns:a16="http://schemas.microsoft.com/office/drawing/2014/main" id="{8CE41040-EE6B-E724-B6C8-C4575ED1B182}"/>
              </a:ext>
            </a:extLst>
          </p:cNvPr>
          <p:cNvSpPr txBox="1">
            <a:spLocks/>
          </p:cNvSpPr>
          <p:nvPr/>
        </p:nvSpPr>
        <p:spPr>
          <a:xfrm>
            <a:off x="1298865" y="3023880"/>
            <a:ext cx="2277268" cy="25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/>
            <a:r>
              <a:rPr lang="fr-FR" sz="1100" b="0" i="0" dirty="0">
                <a:solidFill>
                  <a:srgbClr val="B348D4"/>
                </a:solidFill>
                <a:effectLst/>
                <a:latin typeface="Roboto" pitchFamily="2" charset="0"/>
              </a:rPr>
              <a:t>Égalisation des Histogrammes</a:t>
            </a:r>
          </a:p>
        </p:txBody>
      </p:sp>
      <p:sp>
        <p:nvSpPr>
          <p:cNvPr id="15" name="Google Shape;659;p38">
            <a:extLst>
              <a:ext uri="{FF2B5EF4-FFF2-40B4-BE49-F238E27FC236}">
                <a16:creationId xmlns:a16="http://schemas.microsoft.com/office/drawing/2014/main" id="{516FC6B2-5627-515D-0573-1BC7233E5457}"/>
              </a:ext>
            </a:extLst>
          </p:cNvPr>
          <p:cNvSpPr txBox="1">
            <a:spLocks/>
          </p:cNvSpPr>
          <p:nvPr/>
        </p:nvSpPr>
        <p:spPr>
          <a:xfrm>
            <a:off x="5074841" y="1146492"/>
            <a:ext cx="2277268" cy="25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/>
            <a:r>
              <a:rPr lang="fr-FR" sz="1100" b="0" i="0" dirty="0">
                <a:solidFill>
                  <a:srgbClr val="B348D4"/>
                </a:solidFill>
                <a:effectLst/>
                <a:latin typeface="Roboto" pitchFamily="2" charset="0"/>
              </a:rPr>
              <a:t>Filtrage pour réduire le bruit</a:t>
            </a:r>
          </a:p>
        </p:txBody>
      </p:sp>
      <p:sp>
        <p:nvSpPr>
          <p:cNvPr id="16" name="Google Shape;659;p38">
            <a:extLst>
              <a:ext uri="{FF2B5EF4-FFF2-40B4-BE49-F238E27FC236}">
                <a16:creationId xmlns:a16="http://schemas.microsoft.com/office/drawing/2014/main" id="{D103CBB7-BF77-8B86-18A5-8E236AF38878}"/>
              </a:ext>
            </a:extLst>
          </p:cNvPr>
          <p:cNvSpPr txBox="1">
            <a:spLocks/>
          </p:cNvSpPr>
          <p:nvPr/>
        </p:nvSpPr>
        <p:spPr>
          <a:xfrm>
            <a:off x="5129021" y="3023880"/>
            <a:ext cx="2277268" cy="25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/>
            <a:r>
              <a:rPr lang="fr-FR" sz="1100" b="0" i="0" dirty="0">
                <a:solidFill>
                  <a:srgbClr val="B348D4"/>
                </a:solidFill>
                <a:effectLst/>
                <a:latin typeface="Roboto" pitchFamily="2" charset="0"/>
              </a:rPr>
              <a:t>Ajustement du contraste</a:t>
            </a:r>
          </a:p>
        </p:txBody>
      </p:sp>
    </p:spTree>
    <p:extLst>
      <p:ext uri="{BB962C8B-B14F-4D97-AF65-F5344CB8AC3E}">
        <p14:creationId xmlns:p14="http://schemas.microsoft.com/office/powerpoint/2010/main" val="296277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DBF6B-2B6C-C617-19B7-0107BCC6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5D65C6B-8362-DB6A-BDA5-E6CC7B48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Modèle VGG16 par défaut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5100DD-B545-1D88-F774-7EB2CFFB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08" y="564632"/>
            <a:ext cx="2659242" cy="210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23AC33-FF39-4DDC-A18C-4F495D1D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83" y="2919548"/>
            <a:ext cx="2630667" cy="212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21E8561-10C7-599A-216E-905DAC4F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403350"/>
            <a:ext cx="2901950" cy="24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08110-DF85-E4B1-B932-AD8E9AB8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1A4B85BB-D925-9965-650B-D7C1BA41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Modèle VGG16 avec les meilleurs hyperparametres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B029EB-95EB-0E58-9BE5-80E5814F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49" y="527050"/>
            <a:ext cx="2632075" cy="20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25ED74-9963-5C7B-0E54-E35B09DF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49" y="2743939"/>
            <a:ext cx="2632075" cy="20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7E2345-D989-8961-8DF3-12DB4663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7" y="1431076"/>
            <a:ext cx="3107108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08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9AF30-36A4-E4B6-FDE1-DF608E3D9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4B247E81-6447-1E30-FD04-0DED4447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Modèle VGG16 avec Data Augmentation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4C6CBC-A09C-6030-257A-7B550D3C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1393825"/>
            <a:ext cx="4622800" cy="27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0D28B96-AE0E-7A0B-DEF4-7456D55A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1444625"/>
            <a:ext cx="2903536" cy="245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7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3E02D-E054-276F-16A2-1565A9C9F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D97FF7D-E37D-BE13-8384-8EC31DC0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Test de l’API : data frame des résultats</a:t>
            </a:r>
          </a:p>
        </p:txBody>
      </p:sp>
      <p:pic>
        <p:nvPicPr>
          <p:cNvPr id="3" name="Image 2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BA8C127B-B0B9-428A-2506-C5A91AEA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07" y="1816115"/>
            <a:ext cx="6838950" cy="16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8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40AA1-6BBC-EC5D-9157-5B8BAC6D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C78D5E4-DD45-DFE6-EFEF-C98433A4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Test de l’API : .CSV des résultats</a:t>
            </a:r>
          </a:p>
        </p:txBody>
      </p:sp>
      <p:pic>
        <p:nvPicPr>
          <p:cNvPr id="4" name="Image 3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2374799B-5A1D-3108-A448-8FA00399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5" y="2004371"/>
            <a:ext cx="7070725" cy="9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3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4C43-D598-DF35-0731-6CBE1950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01A56980-4442-35D8-7C3A-913FDBC0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7" y="428284"/>
            <a:ext cx="5409617" cy="479248"/>
          </a:xfrm>
        </p:spPr>
        <p:txBody>
          <a:bodyPr/>
          <a:lstStyle/>
          <a:p>
            <a:r>
              <a:rPr lang="fr-FR" sz="1600" dirty="0"/>
              <a:t>Test du modèle EfficientNet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4CF785-B434-AAE1-0D7F-9C0D9601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35" y="390526"/>
            <a:ext cx="2867784" cy="22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07ECCE6-757C-0B3F-1B90-543FB88E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58" y="2771775"/>
            <a:ext cx="2867784" cy="227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64FBF70-3247-161C-6FD3-FEC82C12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56" y="1184275"/>
            <a:ext cx="3415920" cy="288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3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219B12-23D2-971A-AB2E-DAE084D9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4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3F5D96E8-D3E8-FC30-12A5-9663458FD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68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dirty="0"/>
              <a:t>Description du jeu de données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D21EA0-0C52-60D5-57AE-F6C2496991BF}"/>
              </a:ext>
            </a:extLst>
          </p:cNvPr>
          <p:cNvSpPr/>
          <p:nvPr/>
        </p:nvSpPr>
        <p:spPr>
          <a:xfrm>
            <a:off x="1341056" y="167740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4BDD94AC-54A4-75EB-9FA7-009A43F193C6}"/>
              </a:ext>
            </a:extLst>
          </p:cNvPr>
          <p:cNvGrpSpPr/>
          <p:nvPr/>
        </p:nvGrpSpPr>
        <p:grpSpPr>
          <a:xfrm>
            <a:off x="4013082" y="4507966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57BCC978-3FC6-F816-9F0E-A22E174EA1CB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6AA8D8A1-A3ED-09E8-A029-F6156717445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DA3E575F-08D3-7271-1516-C074D428587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14C21DAD-520B-F2A8-4AB5-CFA0079AE0EE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36B5514D-16BD-21AE-9081-C6AC7F5879E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87EF0105-94B7-688D-E99B-959AA10AC2B4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095F3AA5-A108-F94F-C024-54288A01A33F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65FECB57-FA67-76AF-44A5-D4E67165371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AC8AB450-E9B8-AA6C-4385-72B3638731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30A26369-AFB2-36DB-FF98-AAE2C5F7379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1F16960B-45AF-E662-BCBE-A628A360C603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82E113A2-99A0-5FD5-73D4-EF4C377B3D59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00FD86BC-19FF-5E94-9BF4-C0C487CB6E27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3850E8CD-A21C-929D-F0F9-08F4D7AC90B2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8C6BE7C5-140D-5C77-6291-2959C280AB00}"/>
              </a:ext>
            </a:extLst>
          </p:cNvPr>
          <p:cNvSpPr txBox="1">
            <a:spLocks/>
          </p:cNvSpPr>
          <p:nvPr/>
        </p:nvSpPr>
        <p:spPr>
          <a:xfrm>
            <a:off x="1599409" y="1484813"/>
            <a:ext cx="3129216" cy="226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jeu de données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Issu de la base FlipKart.com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1050 produits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15 variables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Peu de valeurs manquantes (Brand)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7 niveaux de catégories</a:t>
            </a:r>
          </a:p>
        </p:txBody>
      </p:sp>
      <p:grpSp>
        <p:nvGrpSpPr>
          <p:cNvPr id="3" name="Google Shape;1049;p48">
            <a:extLst>
              <a:ext uri="{FF2B5EF4-FFF2-40B4-BE49-F238E27FC236}">
                <a16:creationId xmlns:a16="http://schemas.microsoft.com/office/drawing/2014/main" id="{540CEA23-576E-AA27-718A-7A9D7767524F}"/>
              </a:ext>
            </a:extLst>
          </p:cNvPr>
          <p:cNvGrpSpPr/>
          <p:nvPr/>
        </p:nvGrpSpPr>
        <p:grpSpPr>
          <a:xfrm>
            <a:off x="6033522" y="2326620"/>
            <a:ext cx="928231" cy="567052"/>
            <a:chOff x="3577367" y="1677509"/>
            <a:chExt cx="1393254" cy="851132"/>
          </a:xfrm>
        </p:grpSpPr>
        <p:sp>
          <p:nvSpPr>
            <p:cNvPr id="4" name="Google Shape;1050;p48">
              <a:extLst>
                <a:ext uri="{FF2B5EF4-FFF2-40B4-BE49-F238E27FC236}">
                  <a16:creationId xmlns:a16="http://schemas.microsoft.com/office/drawing/2014/main" id="{8EA6F367-BB30-F9B3-D8A3-2FB8985D89A0}"/>
                </a:ext>
              </a:extLst>
            </p:cNvPr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51;p48">
              <a:extLst>
                <a:ext uri="{FF2B5EF4-FFF2-40B4-BE49-F238E27FC236}">
                  <a16:creationId xmlns:a16="http://schemas.microsoft.com/office/drawing/2014/main" id="{AF2F14E5-C258-562C-F4B8-DC2BDC7F3918}"/>
                </a:ext>
              </a:extLst>
            </p:cNvPr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2;p48">
              <a:extLst>
                <a:ext uri="{FF2B5EF4-FFF2-40B4-BE49-F238E27FC236}">
                  <a16:creationId xmlns:a16="http://schemas.microsoft.com/office/drawing/2014/main" id="{FF3509DB-FDCB-6DF1-C7E9-B5B54508F7C1}"/>
                </a:ext>
              </a:extLst>
            </p:cNvPr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3;p48">
              <a:extLst>
                <a:ext uri="{FF2B5EF4-FFF2-40B4-BE49-F238E27FC236}">
                  <a16:creationId xmlns:a16="http://schemas.microsoft.com/office/drawing/2014/main" id="{C3E8CBBB-4948-1230-9297-37DDAD90A951}"/>
                </a:ext>
              </a:extLst>
            </p:cNvPr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54;p48">
              <a:extLst>
                <a:ext uri="{FF2B5EF4-FFF2-40B4-BE49-F238E27FC236}">
                  <a16:creationId xmlns:a16="http://schemas.microsoft.com/office/drawing/2014/main" id="{9CB67761-D3D7-2804-9636-E3EFF7F91EEE}"/>
                </a:ext>
              </a:extLst>
            </p:cNvPr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55;p48">
              <a:extLst>
                <a:ext uri="{FF2B5EF4-FFF2-40B4-BE49-F238E27FC236}">
                  <a16:creationId xmlns:a16="http://schemas.microsoft.com/office/drawing/2014/main" id="{E6532019-3D6C-C955-9349-D40E78E37ACD}"/>
                </a:ext>
              </a:extLst>
            </p:cNvPr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56;p48">
              <a:extLst>
                <a:ext uri="{FF2B5EF4-FFF2-40B4-BE49-F238E27FC236}">
                  <a16:creationId xmlns:a16="http://schemas.microsoft.com/office/drawing/2014/main" id="{8032979D-2FD9-F533-5C36-0C73F4F7DFB4}"/>
                </a:ext>
              </a:extLst>
            </p:cNvPr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57;p48">
              <a:extLst>
                <a:ext uri="{FF2B5EF4-FFF2-40B4-BE49-F238E27FC236}">
                  <a16:creationId xmlns:a16="http://schemas.microsoft.com/office/drawing/2014/main" id="{8FA02622-5FD8-1342-4DD2-8817CFFEA259}"/>
                </a:ext>
              </a:extLst>
            </p:cNvPr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58;p48">
              <a:extLst>
                <a:ext uri="{FF2B5EF4-FFF2-40B4-BE49-F238E27FC236}">
                  <a16:creationId xmlns:a16="http://schemas.microsoft.com/office/drawing/2014/main" id="{FFB44472-B725-C82B-A971-9AD555D3E615}"/>
                </a:ext>
              </a:extLst>
            </p:cNvPr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59;p48">
              <a:extLst>
                <a:ext uri="{FF2B5EF4-FFF2-40B4-BE49-F238E27FC236}">
                  <a16:creationId xmlns:a16="http://schemas.microsoft.com/office/drawing/2014/main" id="{122EFCE3-8D3C-F624-5987-F47917AF6B4C}"/>
                </a:ext>
              </a:extLst>
            </p:cNvPr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60;p48">
              <a:extLst>
                <a:ext uri="{FF2B5EF4-FFF2-40B4-BE49-F238E27FC236}">
                  <a16:creationId xmlns:a16="http://schemas.microsoft.com/office/drawing/2014/main" id="{8ED81417-AA5C-52A8-72EA-F0A917894E10}"/>
                </a:ext>
              </a:extLst>
            </p:cNvPr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61;p48">
              <a:extLst>
                <a:ext uri="{FF2B5EF4-FFF2-40B4-BE49-F238E27FC236}">
                  <a16:creationId xmlns:a16="http://schemas.microsoft.com/office/drawing/2014/main" id="{DC973477-F234-0D34-855D-A0FC9470075D}"/>
                </a:ext>
              </a:extLst>
            </p:cNvPr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62;p48">
              <a:extLst>
                <a:ext uri="{FF2B5EF4-FFF2-40B4-BE49-F238E27FC236}">
                  <a16:creationId xmlns:a16="http://schemas.microsoft.com/office/drawing/2014/main" id="{60AF5A50-C19A-1D44-08DA-541506212D26}"/>
                </a:ext>
              </a:extLst>
            </p:cNvPr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63;p48">
              <a:extLst>
                <a:ext uri="{FF2B5EF4-FFF2-40B4-BE49-F238E27FC236}">
                  <a16:creationId xmlns:a16="http://schemas.microsoft.com/office/drawing/2014/main" id="{A3AA4F14-F22B-FE19-3F41-9AFDAD9C6F2C}"/>
                </a:ext>
              </a:extLst>
            </p:cNvPr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64;p48">
              <a:extLst>
                <a:ext uri="{FF2B5EF4-FFF2-40B4-BE49-F238E27FC236}">
                  <a16:creationId xmlns:a16="http://schemas.microsoft.com/office/drawing/2014/main" id="{8E197DC8-544C-4DB7-E979-9639D0A58A71}"/>
                </a:ext>
              </a:extLst>
            </p:cNvPr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65;p48">
              <a:extLst>
                <a:ext uri="{FF2B5EF4-FFF2-40B4-BE49-F238E27FC236}">
                  <a16:creationId xmlns:a16="http://schemas.microsoft.com/office/drawing/2014/main" id="{760027C2-8745-B3BC-65B6-D345B2A32E1F}"/>
                </a:ext>
              </a:extLst>
            </p:cNvPr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66;p48">
              <a:extLst>
                <a:ext uri="{FF2B5EF4-FFF2-40B4-BE49-F238E27FC236}">
                  <a16:creationId xmlns:a16="http://schemas.microsoft.com/office/drawing/2014/main" id="{B3FDEA23-AFF4-2086-C6C0-B70ED95D203E}"/>
                </a:ext>
              </a:extLst>
            </p:cNvPr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67;p48">
              <a:extLst>
                <a:ext uri="{FF2B5EF4-FFF2-40B4-BE49-F238E27FC236}">
                  <a16:creationId xmlns:a16="http://schemas.microsoft.com/office/drawing/2014/main" id="{597308DB-DE94-6929-2F15-DCB2D6854E89}"/>
                </a:ext>
              </a:extLst>
            </p:cNvPr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68;p48">
              <a:extLst>
                <a:ext uri="{FF2B5EF4-FFF2-40B4-BE49-F238E27FC236}">
                  <a16:creationId xmlns:a16="http://schemas.microsoft.com/office/drawing/2014/main" id="{0B462C7A-EF94-11B8-FA31-4D13B16858E4}"/>
                </a:ext>
              </a:extLst>
            </p:cNvPr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69;p48">
              <a:extLst>
                <a:ext uri="{FF2B5EF4-FFF2-40B4-BE49-F238E27FC236}">
                  <a16:creationId xmlns:a16="http://schemas.microsoft.com/office/drawing/2014/main" id="{F60DDE1D-2014-E077-A734-3EC7071AE7E0}"/>
                </a:ext>
              </a:extLst>
            </p:cNvPr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70;p48">
              <a:extLst>
                <a:ext uri="{FF2B5EF4-FFF2-40B4-BE49-F238E27FC236}">
                  <a16:creationId xmlns:a16="http://schemas.microsoft.com/office/drawing/2014/main" id="{C413361D-1E23-0095-2692-B18076249671}"/>
                </a:ext>
              </a:extLst>
            </p:cNvPr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71;p48">
              <a:extLst>
                <a:ext uri="{FF2B5EF4-FFF2-40B4-BE49-F238E27FC236}">
                  <a16:creationId xmlns:a16="http://schemas.microsoft.com/office/drawing/2014/main" id="{CA3ABA3E-61CC-586C-FF78-FA94311F47E5}"/>
                </a:ext>
              </a:extLst>
            </p:cNvPr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72;p48">
              <a:extLst>
                <a:ext uri="{FF2B5EF4-FFF2-40B4-BE49-F238E27FC236}">
                  <a16:creationId xmlns:a16="http://schemas.microsoft.com/office/drawing/2014/main" id="{E75A949D-A1CD-CABC-A45D-6463CB0F7DF2}"/>
                </a:ext>
              </a:extLst>
            </p:cNvPr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73;p48">
              <a:extLst>
                <a:ext uri="{FF2B5EF4-FFF2-40B4-BE49-F238E27FC236}">
                  <a16:creationId xmlns:a16="http://schemas.microsoft.com/office/drawing/2014/main" id="{001BA160-BE05-11F1-6FAB-85516FA9E661}"/>
                </a:ext>
              </a:extLst>
            </p:cNvPr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diapositive 53">
                <a:extLst>
                  <a:ext uri="{FF2B5EF4-FFF2-40B4-BE49-F238E27FC236}">
                    <a16:creationId xmlns:a16="http://schemas.microsoft.com/office/drawing/2014/main" id="{C0AA6E84-ED51-CFF4-897C-391B0C1ACA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2954652"/>
                  </p:ext>
                </p:extLst>
              </p:nvPr>
            </p:nvGraphicFramePr>
            <p:xfrm>
              <a:off x="6076304" y="2395690"/>
              <a:ext cx="853510" cy="423362"/>
            </p:xfrm>
            <a:graphic>
              <a:graphicData uri="http://schemas.microsoft.com/office/powerpoint/2016/slidezoom">
                <pslz:sldZm>
                  <pslz:sldZmObj sldId="349" cId="3099439319">
                    <pslz:zmPr id="{9B017FE6-1BAF-42D0-AFA5-2EF927F0AF5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3510" cy="4233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diapositive 5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0AA6E84-ED51-CFF4-897C-391B0C1ACA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6304" y="2395690"/>
                <a:ext cx="853510" cy="4233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E42C1751-DF84-14C3-BB9E-F7FAE79C45EE}"/>
              </a:ext>
            </a:extLst>
          </p:cNvPr>
          <p:cNvGrpSpPr/>
          <p:nvPr/>
        </p:nvGrpSpPr>
        <p:grpSpPr>
          <a:xfrm>
            <a:off x="2069819" y="3012257"/>
            <a:ext cx="762281" cy="641445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086A3A32-A6BD-C6D4-9F2D-6835B09BC1C4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2B5A1B51-02E7-70A9-6364-E148BFA39247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D8DD41BE-9FA2-80E8-545B-9D595BAAEC11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09CBB5A0-2644-D345-0F6C-3A97B40BE842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BBBB379B-2663-430E-4997-F86756969D8C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751E494C-2ECB-4770-C10F-8EBB18DA141D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980B4E59-635E-7A8E-1C95-D37C2681BAAC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CB28DBA8-5BAF-3CB4-E8DD-96DB9E59212A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DC7D90D7-1158-C935-BBA9-01DE78BFA34E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21CEC08F-1113-8275-886B-2328E8BF8429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BEBCFB4C-2A6A-66B5-07EA-04EE4B0BA75B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26AC22D8-B8ED-9DE7-C01E-02F8F350CFB3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74E008ED-750E-8E40-7CB2-3E944019B568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E89793AE-30C2-D18A-E5C5-B47A1A0078B9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1836558B-C7C9-DDB7-7010-6635A7FD8072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8AD5E113-E4DF-D747-AFB2-AF38B7F60D21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3E869724-FC4C-0EA8-9884-DAD96520BDC9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8900DF33-A918-E3D8-EA79-B43FA4FECF64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ECD8C668-5895-7F06-7964-2FC32BFF8349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079B8F78-C412-AE5E-2DF3-9C46A970F838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B9F2C841-E63E-9C87-AFDB-C585EF952A99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DEC176CF-C755-F3C5-11E6-742B9F60B771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FB7EB6FD-CA78-44FE-A622-A4F5314EF31F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4E343AE7-A6D2-2267-6B80-0425A0DD7531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34D64D46-AD6F-4397-4929-2F1DA5B3E12F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D6243F86-C2A1-288C-A127-2043AF4CE366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58D81D34-0978-34AE-009C-742CA1C60D12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04003DAD-ADA2-6A7B-C553-463BF27DB134}"/>
                </a:ext>
              </a:extLst>
            </p:cNvPr>
            <p:cNvGrpSpPr/>
            <p:nvPr/>
          </p:nvGrpSpPr>
          <p:grpSpPr>
            <a:xfrm>
              <a:off x="2471118" y="1966397"/>
              <a:ext cx="1099777" cy="55266"/>
              <a:chOff x="4009734" y="936358"/>
              <a:chExt cx="2651341" cy="133235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6BCCFBC9-753B-A0C1-8BBA-00BB6F477283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6873217D-F82C-F204-571B-93B7F0AF93AD}"/>
                  </a:ext>
                </a:extLst>
              </p:cNvPr>
              <p:cNvSpPr/>
              <p:nvPr/>
            </p:nvSpPr>
            <p:spPr>
              <a:xfrm>
                <a:off x="4009738" y="936358"/>
                <a:ext cx="2651337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5CD1F9C2-3D0B-FFED-12AC-CB500DA5A591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B1A9ED38-BCA8-92F4-BD6A-26402843D69C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5B11FD07-D077-DCA1-307D-8DFF1C2BDC2B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0CA08A3D-DFE5-B007-264A-FE07CBE79ABE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A9823151-EBFE-1C79-C4AA-38CD765D8B9D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52D946F7-AACC-8D98-45BB-88C31E2287B3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11C2EA75-F23C-1F59-26D0-90C2880B19E6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68055A38-1202-CF74-0C7E-99FD88EC88B0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5E23D61C-A863-A471-EC7C-AF9985E339E9}"/>
              </a:ext>
            </a:extLst>
          </p:cNvPr>
          <p:cNvGrpSpPr/>
          <p:nvPr/>
        </p:nvGrpSpPr>
        <p:grpSpPr>
          <a:xfrm>
            <a:off x="6444575" y="5445222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72ECCA3A-D68E-0B8E-6879-A8045AE7ED40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179BF427-4144-11C2-68C2-3605E6156031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D1FB6E59-8BAD-1E41-700E-EB63BAC7D79A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470741FA-B52E-1A01-9837-F3C0E9429DBF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E31C6890-F329-7E99-8B49-5B953EA0706C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AA9B6421-4238-A6DB-9E1B-5002558B7AC6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281F3614-D286-8B85-3EC2-9138C1192C5E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FD52A4FE-0430-F3B1-8295-80E24FEE550F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8F77E590-7270-1F80-1102-5F8C11BFA447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DAF1515B-580D-EAED-E096-E3E42402B364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4112B210-91A5-79D4-58A9-40648F16446F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91FF7332-5F33-E483-DED1-2CB78F2C9C05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685CE21B-5686-E158-4B9A-3C3D27664D47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C9D8BE8D-AD5A-9888-2F2C-47D4DA504AF1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7BE8D2DF-E24B-A43D-1B7B-9CCBF754B28E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B12B64F2-D223-F867-6D73-9E7133B60775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559C76FA-B0FC-2F68-991B-1D4518317A37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B30D803C-05FD-B78C-3509-F44E11BA9DFF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6E836F83-80BF-9887-DD01-821A3C9D08BB}"/>
              </a:ext>
            </a:extLst>
          </p:cNvPr>
          <p:cNvSpPr txBox="1">
            <a:spLocks/>
          </p:cNvSpPr>
          <p:nvPr/>
        </p:nvSpPr>
        <p:spPr>
          <a:xfrm>
            <a:off x="1554959" y="1017725"/>
            <a:ext cx="3203786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1 : les données textuelles</a:t>
            </a:r>
          </a:p>
        </p:txBody>
      </p:sp>
      <p:sp>
        <p:nvSpPr>
          <p:cNvPr id="4" name="Google Shape;659;p38">
            <a:extLst>
              <a:ext uri="{FF2B5EF4-FFF2-40B4-BE49-F238E27FC236}">
                <a16:creationId xmlns:a16="http://schemas.microsoft.com/office/drawing/2014/main" id="{95D34504-DF47-C665-764A-37B491DC1EDE}"/>
              </a:ext>
            </a:extLst>
          </p:cNvPr>
          <p:cNvSpPr txBox="1">
            <a:spLocks/>
          </p:cNvSpPr>
          <p:nvPr/>
        </p:nvSpPr>
        <p:spPr>
          <a:xfrm>
            <a:off x="1599407" y="1606092"/>
            <a:ext cx="5036937" cy="90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Nom du produit : product_name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Description du produit : description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Les niveaux de catégorie : product_category_tree</a:t>
            </a:r>
          </a:p>
        </p:txBody>
      </p:sp>
      <p:grpSp>
        <p:nvGrpSpPr>
          <p:cNvPr id="37" name="Google Shape;559;p34">
            <a:extLst>
              <a:ext uri="{FF2B5EF4-FFF2-40B4-BE49-F238E27FC236}">
                <a16:creationId xmlns:a16="http://schemas.microsoft.com/office/drawing/2014/main" id="{8CE35C2E-F748-DD50-55D8-FEC3E4C37E68}"/>
              </a:ext>
            </a:extLst>
          </p:cNvPr>
          <p:cNvGrpSpPr/>
          <p:nvPr/>
        </p:nvGrpSpPr>
        <p:grpSpPr>
          <a:xfrm>
            <a:off x="5886543" y="3392250"/>
            <a:ext cx="589252" cy="589200"/>
            <a:chOff x="4246593" y="503852"/>
            <a:chExt cx="902056" cy="901976"/>
          </a:xfrm>
        </p:grpSpPr>
        <p:grpSp>
          <p:nvGrpSpPr>
            <p:cNvPr id="39" name="Google Shape;560;p34">
              <a:extLst>
                <a:ext uri="{FF2B5EF4-FFF2-40B4-BE49-F238E27FC236}">
                  <a16:creationId xmlns:a16="http://schemas.microsoft.com/office/drawing/2014/main" id="{86682866-BE2D-7EE9-5D0E-2EC5DF932B41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59" name="Google Shape;561;p34">
                <a:extLst>
                  <a:ext uri="{FF2B5EF4-FFF2-40B4-BE49-F238E27FC236}">
                    <a16:creationId xmlns:a16="http://schemas.microsoft.com/office/drawing/2014/main" id="{D4466E95-9FB3-93BE-87D3-E39879582E6A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62;p34">
                <a:extLst>
                  <a:ext uri="{FF2B5EF4-FFF2-40B4-BE49-F238E27FC236}">
                    <a16:creationId xmlns:a16="http://schemas.microsoft.com/office/drawing/2014/main" id="{0677A72F-910B-C582-EAD2-098631FFC66B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563;p34">
              <a:extLst>
                <a:ext uri="{FF2B5EF4-FFF2-40B4-BE49-F238E27FC236}">
                  <a16:creationId xmlns:a16="http://schemas.microsoft.com/office/drawing/2014/main" id="{38C88703-B931-B86C-1982-92E5AE8BB6AE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564;p34">
              <a:extLst>
                <a:ext uri="{FF2B5EF4-FFF2-40B4-BE49-F238E27FC236}">
                  <a16:creationId xmlns:a16="http://schemas.microsoft.com/office/drawing/2014/main" id="{F7383BF9-4D1E-C0C7-8DB2-5FA68FD3E666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" name="Google Shape;565;p34">
              <a:extLst>
                <a:ext uri="{FF2B5EF4-FFF2-40B4-BE49-F238E27FC236}">
                  <a16:creationId xmlns:a16="http://schemas.microsoft.com/office/drawing/2014/main" id="{B9872CD0-1BD8-F307-3438-A48D76E9E1B3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53" name="Google Shape;566;p34">
                <a:extLst>
                  <a:ext uri="{FF2B5EF4-FFF2-40B4-BE49-F238E27FC236}">
                    <a16:creationId xmlns:a16="http://schemas.microsoft.com/office/drawing/2014/main" id="{9CB1DA77-0415-45F2-59C2-51B055969A23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67;p34">
                <a:extLst>
                  <a:ext uri="{FF2B5EF4-FFF2-40B4-BE49-F238E27FC236}">
                    <a16:creationId xmlns:a16="http://schemas.microsoft.com/office/drawing/2014/main" id="{70AE5D76-F317-1802-868B-ED91EF8AE3BC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68;p34">
                <a:extLst>
                  <a:ext uri="{FF2B5EF4-FFF2-40B4-BE49-F238E27FC236}">
                    <a16:creationId xmlns:a16="http://schemas.microsoft.com/office/drawing/2014/main" id="{DCEB3C9B-A004-AAA1-3C77-B2425CC272E0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2" name="Zoom de diapositive 461">
                <a:extLst>
                  <a:ext uri="{FF2B5EF4-FFF2-40B4-BE49-F238E27FC236}">
                    <a16:creationId xmlns:a16="http://schemas.microsoft.com/office/drawing/2014/main" id="{37AAFAFC-7743-D0C0-6A98-04571BCCD0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939640"/>
                  </p:ext>
                </p:extLst>
              </p:nvPr>
            </p:nvGraphicFramePr>
            <p:xfrm>
              <a:off x="2091469" y="3143643"/>
              <a:ext cx="718611" cy="356449"/>
            </p:xfrm>
            <a:graphic>
              <a:graphicData uri="http://schemas.microsoft.com/office/powerpoint/2016/slidezoom">
                <pslz:sldZm>
                  <pslz:sldZmObj sldId="407" cId="3600946551">
                    <pslz:zmPr id="{2E666926-4BF0-400E-99E0-419FEF2FAD2A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8611" cy="3564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2" name="Zoom de diapositive 46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AAFAFC-7743-D0C0-6A98-04571BCCD0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1469" y="3143643"/>
                <a:ext cx="718611" cy="3564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4" name="Zoom de diapositive 463">
                <a:extLst>
                  <a:ext uri="{FF2B5EF4-FFF2-40B4-BE49-F238E27FC236}">
                    <a16:creationId xmlns:a16="http://schemas.microsoft.com/office/drawing/2014/main" id="{7C13B910-375F-FD42-9FBD-184FEE1396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634222"/>
                  </p:ext>
                </p:extLst>
              </p:nvPr>
            </p:nvGraphicFramePr>
            <p:xfrm>
              <a:off x="5934151" y="3564419"/>
              <a:ext cx="493888" cy="244981"/>
            </p:xfrm>
            <a:graphic>
              <a:graphicData uri="http://schemas.microsoft.com/office/powerpoint/2016/slidezoom">
                <pslz:sldZm>
                  <pslz:sldZmObj sldId="408" cId="1587995845">
                    <pslz:zmPr id="{51E9DC59-936F-4FEE-B628-19A40E1DBB6E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3888" cy="2449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4" name="Zoom de diapositiv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C13B910-375F-FD42-9FBD-184FEE1396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4151" y="3564419"/>
                <a:ext cx="493888" cy="2449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6CFA7BC1-35FE-CC73-E2C7-DFD600E8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>
            <a:extLst>
              <a:ext uri="{FF2B5EF4-FFF2-40B4-BE49-F238E27FC236}">
                <a16:creationId xmlns:a16="http://schemas.microsoft.com/office/drawing/2014/main" id="{39C73AD3-1D1D-DDBC-7E1E-993BA52A9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>
            <a:extLst>
              <a:ext uri="{FF2B5EF4-FFF2-40B4-BE49-F238E27FC236}">
                <a16:creationId xmlns:a16="http://schemas.microsoft.com/office/drawing/2014/main" id="{60F7579E-52BA-7CC4-CD3F-279A09676053}"/>
              </a:ext>
            </a:extLst>
          </p:cNvPr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>
              <a:extLst>
                <a:ext uri="{FF2B5EF4-FFF2-40B4-BE49-F238E27FC236}">
                  <a16:creationId xmlns:a16="http://schemas.microsoft.com/office/drawing/2014/main" id="{EB03329B-BEE2-380F-E021-B6397037FBAA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>
              <a:extLst>
                <a:ext uri="{FF2B5EF4-FFF2-40B4-BE49-F238E27FC236}">
                  <a16:creationId xmlns:a16="http://schemas.microsoft.com/office/drawing/2014/main" id="{332E83EE-3109-7BD6-1C2D-CCFF55B7459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>
              <a:extLst>
                <a:ext uri="{FF2B5EF4-FFF2-40B4-BE49-F238E27FC236}">
                  <a16:creationId xmlns:a16="http://schemas.microsoft.com/office/drawing/2014/main" id="{2047EF3A-579B-8A0C-E73C-F14795CBA123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>
              <a:extLst>
                <a:ext uri="{FF2B5EF4-FFF2-40B4-BE49-F238E27FC236}">
                  <a16:creationId xmlns:a16="http://schemas.microsoft.com/office/drawing/2014/main" id="{2D687875-2D8E-0340-5D7C-F63333BAB1A5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>
              <a:extLst>
                <a:ext uri="{FF2B5EF4-FFF2-40B4-BE49-F238E27FC236}">
                  <a16:creationId xmlns:a16="http://schemas.microsoft.com/office/drawing/2014/main" id="{C0AFD798-121B-2B5B-71E2-74B391C5C75E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>
              <a:extLst>
                <a:ext uri="{FF2B5EF4-FFF2-40B4-BE49-F238E27FC236}">
                  <a16:creationId xmlns:a16="http://schemas.microsoft.com/office/drawing/2014/main" id="{92872917-B77B-3EB8-78B1-C01E4289384F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>
              <a:extLst>
                <a:ext uri="{FF2B5EF4-FFF2-40B4-BE49-F238E27FC236}">
                  <a16:creationId xmlns:a16="http://schemas.microsoft.com/office/drawing/2014/main" id="{D3AB4FC3-B1CE-1068-5C86-126F76A943F2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>
              <a:extLst>
                <a:ext uri="{FF2B5EF4-FFF2-40B4-BE49-F238E27FC236}">
                  <a16:creationId xmlns:a16="http://schemas.microsoft.com/office/drawing/2014/main" id="{BF74F7A1-BA84-AF0B-4098-48B18B64D0E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>
              <a:extLst>
                <a:ext uri="{FF2B5EF4-FFF2-40B4-BE49-F238E27FC236}">
                  <a16:creationId xmlns:a16="http://schemas.microsoft.com/office/drawing/2014/main" id="{6BBD445A-AF58-6F8F-A4F8-875085322121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>
              <a:extLst>
                <a:ext uri="{FF2B5EF4-FFF2-40B4-BE49-F238E27FC236}">
                  <a16:creationId xmlns:a16="http://schemas.microsoft.com/office/drawing/2014/main" id="{CA622A5A-24B3-70D6-EA39-950240788DA8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>
              <a:extLst>
                <a:ext uri="{FF2B5EF4-FFF2-40B4-BE49-F238E27FC236}">
                  <a16:creationId xmlns:a16="http://schemas.microsoft.com/office/drawing/2014/main" id="{36C754AC-91E3-3BA4-D69A-BC3E0D4D2EEC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>
              <a:extLst>
                <a:ext uri="{FF2B5EF4-FFF2-40B4-BE49-F238E27FC236}">
                  <a16:creationId xmlns:a16="http://schemas.microsoft.com/office/drawing/2014/main" id="{38893CEF-5E15-5469-3A55-CB7D7619E5EC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>
              <a:extLst>
                <a:ext uri="{FF2B5EF4-FFF2-40B4-BE49-F238E27FC236}">
                  <a16:creationId xmlns:a16="http://schemas.microsoft.com/office/drawing/2014/main" id="{0545271D-6891-CFD4-FDCB-2DBC1B4D92B3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>
              <a:extLst>
                <a:ext uri="{FF2B5EF4-FFF2-40B4-BE49-F238E27FC236}">
                  <a16:creationId xmlns:a16="http://schemas.microsoft.com/office/drawing/2014/main" id="{377C1E89-21EB-31F8-B262-434A40053EA8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>
            <a:extLst>
              <a:ext uri="{FF2B5EF4-FFF2-40B4-BE49-F238E27FC236}">
                <a16:creationId xmlns:a16="http://schemas.microsoft.com/office/drawing/2014/main" id="{545FA9CA-0F46-43A5-2079-4DD7BB76BF24}"/>
              </a:ext>
            </a:extLst>
          </p:cNvPr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>
              <a:extLst>
                <a:ext uri="{FF2B5EF4-FFF2-40B4-BE49-F238E27FC236}">
                  <a16:creationId xmlns:a16="http://schemas.microsoft.com/office/drawing/2014/main" id="{0F655EE7-260A-D2C0-B344-2BE3A659925A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>
              <a:extLst>
                <a:ext uri="{FF2B5EF4-FFF2-40B4-BE49-F238E27FC236}">
                  <a16:creationId xmlns:a16="http://schemas.microsoft.com/office/drawing/2014/main" id="{7BD8174A-62E7-AF69-6FD7-947D119CBFDB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>
              <a:extLst>
                <a:ext uri="{FF2B5EF4-FFF2-40B4-BE49-F238E27FC236}">
                  <a16:creationId xmlns:a16="http://schemas.microsoft.com/office/drawing/2014/main" id="{4E7A2C98-5EA7-1267-FFA4-6D865B6B7539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>
              <a:extLst>
                <a:ext uri="{FF2B5EF4-FFF2-40B4-BE49-F238E27FC236}">
                  <a16:creationId xmlns:a16="http://schemas.microsoft.com/office/drawing/2014/main" id="{E1B5FE36-0AE5-BCF6-DE4A-7AAE873A3FED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>
              <a:extLst>
                <a:ext uri="{FF2B5EF4-FFF2-40B4-BE49-F238E27FC236}">
                  <a16:creationId xmlns:a16="http://schemas.microsoft.com/office/drawing/2014/main" id="{9DB2959B-9A2B-05B7-B6FE-B68FB8002634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>
              <a:extLst>
                <a:ext uri="{FF2B5EF4-FFF2-40B4-BE49-F238E27FC236}">
                  <a16:creationId xmlns:a16="http://schemas.microsoft.com/office/drawing/2014/main" id="{FBAED7BC-CAB1-B19B-E2B6-178629C1988C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>
              <a:extLst>
                <a:ext uri="{FF2B5EF4-FFF2-40B4-BE49-F238E27FC236}">
                  <a16:creationId xmlns:a16="http://schemas.microsoft.com/office/drawing/2014/main" id="{5D357A7F-3C94-1114-6D70-07EB128293E4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>
              <a:extLst>
                <a:ext uri="{FF2B5EF4-FFF2-40B4-BE49-F238E27FC236}">
                  <a16:creationId xmlns:a16="http://schemas.microsoft.com/office/drawing/2014/main" id="{AB269A0D-ACF7-2700-C399-D0CDFFC5514E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>
              <a:extLst>
                <a:ext uri="{FF2B5EF4-FFF2-40B4-BE49-F238E27FC236}">
                  <a16:creationId xmlns:a16="http://schemas.microsoft.com/office/drawing/2014/main" id="{7ACFB30C-4E22-2030-2FD7-03888B7958FB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>
              <a:extLst>
                <a:ext uri="{FF2B5EF4-FFF2-40B4-BE49-F238E27FC236}">
                  <a16:creationId xmlns:a16="http://schemas.microsoft.com/office/drawing/2014/main" id="{909E0140-9BAB-7293-18FF-57B3FBE67E56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>
              <a:extLst>
                <a:ext uri="{FF2B5EF4-FFF2-40B4-BE49-F238E27FC236}">
                  <a16:creationId xmlns:a16="http://schemas.microsoft.com/office/drawing/2014/main" id="{A0953144-E8F4-1FC3-6ECA-8621B3B872C7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>
              <a:extLst>
                <a:ext uri="{FF2B5EF4-FFF2-40B4-BE49-F238E27FC236}">
                  <a16:creationId xmlns:a16="http://schemas.microsoft.com/office/drawing/2014/main" id="{32E8BC6E-26D3-004B-28A8-86511292865A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>
              <a:extLst>
                <a:ext uri="{FF2B5EF4-FFF2-40B4-BE49-F238E27FC236}">
                  <a16:creationId xmlns:a16="http://schemas.microsoft.com/office/drawing/2014/main" id="{12973D07-AA8B-5286-683E-F2F87B34CDF2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>
              <a:extLst>
                <a:ext uri="{FF2B5EF4-FFF2-40B4-BE49-F238E27FC236}">
                  <a16:creationId xmlns:a16="http://schemas.microsoft.com/office/drawing/2014/main" id="{7F8F22BA-E606-D23D-D1CB-E24085586CF4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>
              <a:extLst>
                <a:ext uri="{FF2B5EF4-FFF2-40B4-BE49-F238E27FC236}">
                  <a16:creationId xmlns:a16="http://schemas.microsoft.com/office/drawing/2014/main" id="{F4AAF8A0-3A8D-E363-4B6C-0785E4F8891E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>
              <a:extLst>
                <a:ext uri="{FF2B5EF4-FFF2-40B4-BE49-F238E27FC236}">
                  <a16:creationId xmlns:a16="http://schemas.microsoft.com/office/drawing/2014/main" id="{4C57EED6-2956-E8FF-5BC4-267D6023B83E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>
              <a:extLst>
                <a:ext uri="{FF2B5EF4-FFF2-40B4-BE49-F238E27FC236}">
                  <a16:creationId xmlns:a16="http://schemas.microsoft.com/office/drawing/2014/main" id="{82534A28-53AF-D3EF-044C-0E493A54E323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E59818B0-29DE-7FFD-0F2E-231B52191030}"/>
              </a:ext>
            </a:extLst>
          </p:cNvPr>
          <p:cNvGrpSpPr/>
          <p:nvPr/>
        </p:nvGrpSpPr>
        <p:grpSpPr>
          <a:xfrm>
            <a:off x="7066006" y="628752"/>
            <a:ext cx="838357" cy="705461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DD5AF4A5-2A01-0F27-C15F-65D20F5FF8FC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0163E53C-8223-3BD3-A711-5CBAEE50D80F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7624504C-8218-D2BF-75CE-4A01E465E49D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12B3660D-15C9-FA61-1B80-664BC4A61A93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827787E2-7341-5A8E-8EC2-13D8308FDB29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B31884FD-11B8-2393-40D2-F2467B9A060B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96A86CA7-668E-5B17-634E-B35AC96A0E42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55E619F2-20B2-9961-3F6F-BDBF2EAB03C0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159A5F41-B3C8-D417-C47A-81804B13F8CE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A228B96F-A0DB-2E7A-F0FF-38F5758DA241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1DCE90B3-396B-8FBE-BC7B-4C696852743A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AAC67657-9CAF-EA97-8376-58A320FDFCCC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DCE991DB-F013-D22C-E0DB-5008CC6D4DE6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8DDB56CC-0FAE-4029-921C-774BA87365BC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6BEDE0CE-3CA5-9DAB-7C6F-3FDDFF467B86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58B4B708-31F0-1C43-36F6-3C434CD9E5D3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B6F3516C-A008-B453-9D4C-A42891AD68E8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48FF63D3-B883-D450-5E34-307A4755E774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E44187DC-E3FD-F505-62AD-97E47193095B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9B09CE28-46E4-B3E6-1A0A-7FEBB09F5C7F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8B3D7561-C56E-77B4-E8B9-63937773B9A4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E9AF8BE3-19E7-D286-333F-C2D7EF25FA22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B14D8F00-3224-8B68-B3BF-64313DE09572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A51B88FB-758C-5BC1-9C87-D8815D421529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A510CC62-919A-CF2E-D3AF-35AAB3E6551F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14341730-5512-8733-1B71-9EEC0A79053D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71DAD40E-DBEC-B504-8A14-20A22C0CFA65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EB2A1B76-EB1B-D708-B176-6357DD3BDC4E}"/>
                </a:ext>
              </a:extLst>
            </p:cNvPr>
            <p:cNvGrpSpPr/>
            <p:nvPr/>
          </p:nvGrpSpPr>
          <p:grpSpPr>
            <a:xfrm>
              <a:off x="2471118" y="1966397"/>
              <a:ext cx="1099777" cy="55266"/>
              <a:chOff x="4009734" y="936358"/>
              <a:chExt cx="2651341" cy="133235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467A38BA-FDF6-66D8-4C0F-FB4A7B76A1BE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62198660-0E1D-D953-F149-77FFCE9A4D9C}"/>
                  </a:ext>
                </a:extLst>
              </p:cNvPr>
              <p:cNvSpPr/>
              <p:nvPr/>
            </p:nvSpPr>
            <p:spPr>
              <a:xfrm>
                <a:off x="4009738" y="936358"/>
                <a:ext cx="2651337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7A352319-A885-51DB-6AFB-96FA7BDB69FA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D942B2C5-A8AB-610B-EE74-7493A65EBC38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740FD881-2397-B2B8-2FD8-8D7E3527C316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830D2242-2EF3-B73B-4570-2716DC2DF414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6728D5AA-C007-3A64-274F-380E63868F58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70C767E9-B7EA-D1C6-2F93-40FBDED72BE7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C19C5013-A9D9-87AA-F64C-08A2AEFC7813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F66C6FF0-A09F-C1ED-5271-D632E65E934B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7B121653-31C7-2E47-15F8-FAC9635EBE17}"/>
              </a:ext>
            </a:extLst>
          </p:cNvPr>
          <p:cNvGrpSpPr/>
          <p:nvPr/>
        </p:nvGrpSpPr>
        <p:grpSpPr>
          <a:xfrm>
            <a:off x="6444575" y="5445222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AE2D0935-D503-ED5B-C923-E532DEE8D700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1B9A6DCE-3F0B-17CA-0170-AA4C68A18D46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EB251704-3123-C5B5-5D05-6A934A8BCB57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622421BF-4405-7AC7-5A9D-1A24691AF698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F5AD474A-8CF6-8266-E513-2174CC3F0DF0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C767F349-1F3A-F9E8-35CE-ACE123ABAC02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245E8BD6-F68D-EB27-CCFC-41771F94222A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9A3A6005-AB86-18DF-DF20-FCCE2B80042D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257D21A4-A118-1050-021A-651C70265028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6ED0D242-06B0-7BFA-7B04-46B734E13DD9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4B8624B9-69CD-116A-F20B-686171429C1A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F15896F5-0F18-FB68-B881-F7B40EED15F5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8AF9DADC-DF32-4F2A-F68D-96359A9EAAB9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EC66BC41-C8C6-D315-7B3A-0D58905F595D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3E5CA310-DCAF-678A-18D7-654336E6B441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8D0B8278-0BB3-1F3C-9F6E-6C3D687319F5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13032C86-45DE-B087-2B95-87797407E4C9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Espace réservé du numéro de diapositive 453">
            <a:extLst>
              <a:ext uri="{FF2B5EF4-FFF2-40B4-BE49-F238E27FC236}">
                <a16:creationId xmlns:a16="http://schemas.microsoft.com/office/drawing/2014/main" id="{23C4F278-922D-5B12-F25A-C6F6FA326F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368569"/>
            <a:ext cx="2057400" cy="274637"/>
          </a:xfrm>
        </p:spPr>
        <p:txBody>
          <a:bodyPr/>
          <a:lstStyle/>
          <a:p>
            <a:fld id="{DEEBAE7C-CE1A-4DD3-A897-AF1D455BE96E}" type="slidenum">
              <a:rPr lang="fr-FR" smtClean="0"/>
              <a:t>6</a:t>
            </a:fld>
            <a:r>
              <a:rPr lang="fr-FR" dirty="0"/>
              <a:t>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56279F-228F-CBC2-F1E5-7B0DBE26A60E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1ABB25F6-A54E-C15E-47B9-F302D7DF28F9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5363302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-FR" sz="1600" b="1" dirty="0"/>
              <a:t>Etape 1 / les données textuelles / Méthodologie</a:t>
            </a:r>
          </a:p>
        </p:txBody>
      </p:sp>
      <p:sp>
        <p:nvSpPr>
          <p:cNvPr id="541" name="Pentagon 9">
            <a:extLst>
              <a:ext uri="{FF2B5EF4-FFF2-40B4-BE49-F238E27FC236}">
                <a16:creationId xmlns:a16="http://schemas.microsoft.com/office/drawing/2014/main" id="{3E9E1CE7-66A8-51A3-1030-3B751BD1F69B}"/>
              </a:ext>
            </a:extLst>
          </p:cNvPr>
          <p:cNvSpPr/>
          <p:nvPr/>
        </p:nvSpPr>
        <p:spPr>
          <a:xfrm>
            <a:off x="6441714" y="1733285"/>
            <a:ext cx="1990721" cy="879543"/>
          </a:xfrm>
          <a:prstGeom prst="homePlate">
            <a:avLst>
              <a:gd name="adj" fmla="val 303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Traitement</a:t>
            </a:r>
            <a:br>
              <a:rPr lang="fr-FR" altLang="ko-KR" sz="1200" dirty="0">
                <a:solidFill>
                  <a:schemeClr val="bg1"/>
                </a:solidFill>
              </a:rPr>
            </a:br>
            <a:r>
              <a:rPr lang="fr-FR" altLang="ko-KR" sz="1200" dirty="0">
                <a:solidFill>
                  <a:schemeClr val="bg1"/>
                </a:solidFill>
              </a:rPr>
              <a:t>            avec techniques     </a:t>
            </a:r>
          </a:p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  récentes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2" name="Pentagon 9">
            <a:extLst>
              <a:ext uri="{FF2B5EF4-FFF2-40B4-BE49-F238E27FC236}">
                <a16:creationId xmlns:a16="http://schemas.microsoft.com/office/drawing/2014/main" id="{7CDB0AB2-AF85-50FF-7769-7A0732B94008}"/>
              </a:ext>
            </a:extLst>
          </p:cNvPr>
          <p:cNvSpPr/>
          <p:nvPr/>
        </p:nvSpPr>
        <p:spPr>
          <a:xfrm>
            <a:off x="5009176" y="1733285"/>
            <a:ext cx="1990721" cy="879543"/>
          </a:xfrm>
          <a:prstGeom prst="homePlate">
            <a:avLst>
              <a:gd name="adj" fmla="val 303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  Réduction de     </a:t>
            </a:r>
          </a:p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 dimensions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3" name="Pentagon 9">
            <a:extLst>
              <a:ext uri="{FF2B5EF4-FFF2-40B4-BE49-F238E27FC236}">
                <a16:creationId xmlns:a16="http://schemas.microsoft.com/office/drawing/2014/main" id="{60F256AD-D281-9925-8534-B5631BA4520E}"/>
              </a:ext>
            </a:extLst>
          </p:cNvPr>
          <p:cNvSpPr/>
          <p:nvPr/>
        </p:nvSpPr>
        <p:spPr>
          <a:xfrm>
            <a:off x="3576639" y="1733285"/>
            <a:ext cx="1990721" cy="879543"/>
          </a:xfrm>
          <a:prstGeom prst="homePlate">
            <a:avLst>
              <a:gd name="adj" fmla="val 303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Traitement</a:t>
            </a:r>
          </a:p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des données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4" name="Pentagon 9">
            <a:extLst>
              <a:ext uri="{FF2B5EF4-FFF2-40B4-BE49-F238E27FC236}">
                <a16:creationId xmlns:a16="http://schemas.microsoft.com/office/drawing/2014/main" id="{B1FDBB85-82AA-3677-0CD6-0F8077D6E3D3}"/>
              </a:ext>
            </a:extLst>
          </p:cNvPr>
          <p:cNvSpPr/>
          <p:nvPr/>
        </p:nvSpPr>
        <p:spPr>
          <a:xfrm>
            <a:off x="2144102" y="1733285"/>
            <a:ext cx="1990721" cy="879543"/>
          </a:xfrm>
          <a:prstGeom prst="homePlate">
            <a:avLst>
              <a:gd name="adj" fmla="val 303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  Extraction</a:t>
            </a:r>
          </a:p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         des features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5" name="Pentagon 9">
            <a:extLst>
              <a:ext uri="{FF2B5EF4-FFF2-40B4-BE49-F238E27FC236}">
                <a16:creationId xmlns:a16="http://schemas.microsoft.com/office/drawing/2014/main" id="{F208452D-9A5D-AB83-D1A7-6FD8F6292194}"/>
              </a:ext>
            </a:extLst>
          </p:cNvPr>
          <p:cNvSpPr/>
          <p:nvPr/>
        </p:nvSpPr>
        <p:spPr>
          <a:xfrm>
            <a:off x="711565" y="1733285"/>
            <a:ext cx="1990721" cy="879543"/>
          </a:xfrm>
          <a:prstGeom prst="homePlate">
            <a:avLst>
              <a:gd name="adj" fmla="val 30324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Nettoyages</a:t>
            </a:r>
          </a:p>
          <a:p>
            <a:pPr algn="ctr"/>
            <a:r>
              <a:rPr lang="fr-FR" altLang="ko-KR" sz="1200" dirty="0">
                <a:solidFill>
                  <a:schemeClr val="bg1"/>
                </a:solidFill>
              </a:rPr>
              <a:t>des données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6" name="Oval 14">
            <a:extLst>
              <a:ext uri="{FF2B5EF4-FFF2-40B4-BE49-F238E27FC236}">
                <a16:creationId xmlns:a16="http://schemas.microsoft.com/office/drawing/2014/main" id="{9FF00319-E519-2809-691B-E57E5159F701}"/>
              </a:ext>
            </a:extLst>
          </p:cNvPr>
          <p:cNvSpPr/>
          <p:nvPr/>
        </p:nvSpPr>
        <p:spPr>
          <a:xfrm>
            <a:off x="7323498" y="3085513"/>
            <a:ext cx="347491" cy="3474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547" name="Group 26">
            <a:extLst>
              <a:ext uri="{FF2B5EF4-FFF2-40B4-BE49-F238E27FC236}">
                <a16:creationId xmlns:a16="http://schemas.microsoft.com/office/drawing/2014/main" id="{578CEFF5-E347-CA62-ABE3-FD660147961B}"/>
              </a:ext>
            </a:extLst>
          </p:cNvPr>
          <p:cNvGrpSpPr/>
          <p:nvPr/>
        </p:nvGrpSpPr>
        <p:grpSpPr>
          <a:xfrm>
            <a:off x="6918260" y="3525688"/>
            <a:ext cx="1133850" cy="862756"/>
            <a:chOff x="803640" y="3362835"/>
            <a:chExt cx="2059657" cy="1094397"/>
          </a:xfrm>
        </p:grpSpPr>
        <p:sp>
          <p:nvSpPr>
            <p:cNvPr id="550" name="TextBox 36">
              <a:extLst>
                <a:ext uri="{FF2B5EF4-FFF2-40B4-BE49-F238E27FC236}">
                  <a16:creationId xmlns:a16="http://schemas.microsoft.com/office/drawing/2014/main" id="{D28227D1-2F3B-4853-2509-2D2A3A5A6FD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19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Word2Vec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BERT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1" name="TextBox 37">
              <a:extLst>
                <a:ext uri="{FF2B5EF4-FFF2-40B4-BE49-F238E27FC236}">
                  <a16:creationId xmlns:a16="http://schemas.microsoft.com/office/drawing/2014/main" id="{B3967523-A62D-EA7A-D0B5-48CBF6589F7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48" name="Straight Connector 51">
            <a:extLst>
              <a:ext uri="{FF2B5EF4-FFF2-40B4-BE49-F238E27FC236}">
                <a16:creationId xmlns:a16="http://schemas.microsoft.com/office/drawing/2014/main" id="{0CF862E8-AE01-E17A-CFB9-7EC1BA5D92BD}"/>
              </a:ext>
            </a:extLst>
          </p:cNvPr>
          <p:cNvCxnSpPr>
            <a:cxnSpLocks/>
          </p:cNvCxnSpPr>
          <p:nvPr/>
        </p:nvCxnSpPr>
        <p:spPr>
          <a:xfrm>
            <a:off x="7497243" y="2658294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Round Same Side Corner Rectangle 11">
            <a:extLst>
              <a:ext uri="{FF2B5EF4-FFF2-40B4-BE49-F238E27FC236}">
                <a16:creationId xmlns:a16="http://schemas.microsoft.com/office/drawing/2014/main" id="{8680488C-C2C7-F88B-F6BC-A3B7BC52213C}"/>
              </a:ext>
            </a:extLst>
          </p:cNvPr>
          <p:cNvSpPr>
            <a:spLocks noChangeAspect="1"/>
          </p:cNvSpPr>
          <p:nvPr/>
        </p:nvSpPr>
        <p:spPr>
          <a:xfrm rot="9900000">
            <a:off x="7406034" y="3176341"/>
            <a:ext cx="195324" cy="165890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4" name="Oval 16">
            <a:extLst>
              <a:ext uri="{FF2B5EF4-FFF2-40B4-BE49-F238E27FC236}">
                <a16:creationId xmlns:a16="http://schemas.microsoft.com/office/drawing/2014/main" id="{336B86F0-AC38-E10A-EBD4-D342FBAEA9F6}"/>
              </a:ext>
            </a:extLst>
          </p:cNvPr>
          <p:cNvSpPr/>
          <p:nvPr/>
        </p:nvSpPr>
        <p:spPr>
          <a:xfrm>
            <a:off x="5830790" y="3085513"/>
            <a:ext cx="347491" cy="3474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cxnSp>
        <p:nvCxnSpPr>
          <p:cNvPr id="555" name="Straight Connector 50">
            <a:extLst>
              <a:ext uri="{FF2B5EF4-FFF2-40B4-BE49-F238E27FC236}">
                <a16:creationId xmlns:a16="http://schemas.microsoft.com/office/drawing/2014/main" id="{3BFC84EB-3A32-1222-E5C3-F727D33A5653}"/>
              </a:ext>
            </a:extLst>
          </p:cNvPr>
          <p:cNvCxnSpPr/>
          <p:nvPr/>
        </p:nvCxnSpPr>
        <p:spPr>
          <a:xfrm>
            <a:off x="6009797" y="2653024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Rounded Rectangle 5">
            <a:extLst>
              <a:ext uri="{FF2B5EF4-FFF2-40B4-BE49-F238E27FC236}">
                <a16:creationId xmlns:a16="http://schemas.microsoft.com/office/drawing/2014/main" id="{0E7CBCE8-6CAD-B147-521C-2DA456AD8331}"/>
              </a:ext>
            </a:extLst>
          </p:cNvPr>
          <p:cNvSpPr/>
          <p:nvPr/>
        </p:nvSpPr>
        <p:spPr>
          <a:xfrm flipH="1">
            <a:off x="5919497" y="3193971"/>
            <a:ext cx="193194" cy="15937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57" name="Group 26">
            <a:extLst>
              <a:ext uri="{FF2B5EF4-FFF2-40B4-BE49-F238E27FC236}">
                <a16:creationId xmlns:a16="http://schemas.microsoft.com/office/drawing/2014/main" id="{05D7BB01-015D-6F4F-2E75-2FEF3DD5FC43}"/>
              </a:ext>
            </a:extLst>
          </p:cNvPr>
          <p:cNvGrpSpPr/>
          <p:nvPr/>
        </p:nvGrpSpPr>
        <p:grpSpPr>
          <a:xfrm>
            <a:off x="5344277" y="3525246"/>
            <a:ext cx="1347365" cy="1047422"/>
            <a:chOff x="803640" y="3362835"/>
            <a:chExt cx="2059657" cy="1328644"/>
          </a:xfrm>
        </p:grpSpPr>
        <p:sp>
          <p:nvSpPr>
            <p:cNvPr id="558" name="TextBox 36">
              <a:extLst>
                <a:ext uri="{FF2B5EF4-FFF2-40B4-BE49-F238E27FC236}">
                  <a16:creationId xmlns:a16="http://schemas.microsoft.com/office/drawing/2014/main" id="{3A5341F7-16B0-EAC0-0188-37ABA8300F98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5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Visualisation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 clustering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 de l’ARI score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9" name="TextBox 37">
              <a:extLst>
                <a:ext uri="{FF2B5EF4-FFF2-40B4-BE49-F238E27FC236}">
                  <a16:creationId xmlns:a16="http://schemas.microsoft.com/office/drawing/2014/main" id="{DE8F2D8D-3C22-55FC-3248-61B4D41221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60" name="Oval 12">
            <a:extLst>
              <a:ext uri="{FF2B5EF4-FFF2-40B4-BE49-F238E27FC236}">
                <a16:creationId xmlns:a16="http://schemas.microsoft.com/office/drawing/2014/main" id="{2960E4F5-F363-86A9-784B-D62192C28889}"/>
              </a:ext>
            </a:extLst>
          </p:cNvPr>
          <p:cNvSpPr/>
          <p:nvPr/>
        </p:nvSpPr>
        <p:spPr>
          <a:xfrm>
            <a:off x="4432052" y="3070249"/>
            <a:ext cx="362755" cy="3627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cxnSp>
        <p:nvCxnSpPr>
          <p:cNvPr id="561" name="Straight Connector 49">
            <a:extLst>
              <a:ext uri="{FF2B5EF4-FFF2-40B4-BE49-F238E27FC236}">
                <a16:creationId xmlns:a16="http://schemas.microsoft.com/office/drawing/2014/main" id="{17BD9F66-7292-6C39-A932-CF862F13A41B}"/>
              </a:ext>
            </a:extLst>
          </p:cNvPr>
          <p:cNvCxnSpPr/>
          <p:nvPr/>
        </p:nvCxnSpPr>
        <p:spPr>
          <a:xfrm>
            <a:off x="4609403" y="2637760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Rounded Rectangle 10">
            <a:extLst>
              <a:ext uri="{FF2B5EF4-FFF2-40B4-BE49-F238E27FC236}">
                <a16:creationId xmlns:a16="http://schemas.microsoft.com/office/drawing/2014/main" id="{4CB5E7BF-465F-C657-EE0B-274E5194767B}"/>
              </a:ext>
            </a:extLst>
          </p:cNvPr>
          <p:cNvSpPr/>
          <p:nvPr/>
        </p:nvSpPr>
        <p:spPr>
          <a:xfrm>
            <a:off x="4545008" y="3153890"/>
            <a:ext cx="130869" cy="173191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63" name="Group 26">
            <a:extLst>
              <a:ext uri="{FF2B5EF4-FFF2-40B4-BE49-F238E27FC236}">
                <a16:creationId xmlns:a16="http://schemas.microsoft.com/office/drawing/2014/main" id="{274B57F7-9330-9CC5-20AC-8D6161F6B071}"/>
              </a:ext>
            </a:extLst>
          </p:cNvPr>
          <p:cNvGrpSpPr/>
          <p:nvPr/>
        </p:nvGrpSpPr>
        <p:grpSpPr>
          <a:xfrm>
            <a:off x="3956556" y="3525637"/>
            <a:ext cx="1305694" cy="678090"/>
            <a:chOff x="803640" y="3362835"/>
            <a:chExt cx="2059657" cy="860150"/>
          </a:xfrm>
        </p:grpSpPr>
        <p:sp>
          <p:nvSpPr>
            <p:cNvPr id="564" name="TextBox 36">
              <a:extLst>
                <a:ext uri="{FF2B5EF4-FFF2-40B4-BE49-F238E27FC236}">
                  <a16:creationId xmlns:a16="http://schemas.microsoft.com/office/drawing/2014/main" id="{BC1BDD60-02EF-06DA-7D16-46C9C581A0F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85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CountVectorizer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TF-IDF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5" name="TextBox 37">
              <a:extLst>
                <a:ext uri="{FF2B5EF4-FFF2-40B4-BE49-F238E27FC236}">
                  <a16:creationId xmlns:a16="http://schemas.microsoft.com/office/drawing/2014/main" id="{678AEBA1-8D7A-D416-2364-881291765EE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66" name="Oval 13">
            <a:extLst>
              <a:ext uri="{FF2B5EF4-FFF2-40B4-BE49-F238E27FC236}">
                <a16:creationId xmlns:a16="http://schemas.microsoft.com/office/drawing/2014/main" id="{B21F697C-3209-CB8C-4C56-DBAC46E22382}"/>
              </a:ext>
            </a:extLst>
          </p:cNvPr>
          <p:cNvSpPr/>
          <p:nvPr/>
        </p:nvSpPr>
        <p:spPr>
          <a:xfrm>
            <a:off x="3057186" y="3049231"/>
            <a:ext cx="362756" cy="3627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cxnSp>
        <p:nvCxnSpPr>
          <p:cNvPr id="568" name="Straight Connector 48">
            <a:extLst>
              <a:ext uri="{FF2B5EF4-FFF2-40B4-BE49-F238E27FC236}">
                <a16:creationId xmlns:a16="http://schemas.microsoft.com/office/drawing/2014/main" id="{54AA9B50-D37D-95AE-CE0E-CA41198DAC7F}"/>
              </a:ext>
            </a:extLst>
          </p:cNvPr>
          <p:cNvCxnSpPr/>
          <p:nvPr/>
        </p:nvCxnSpPr>
        <p:spPr>
          <a:xfrm>
            <a:off x="3243981" y="2616743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9" name="Rectangle 7">
            <a:extLst>
              <a:ext uri="{FF2B5EF4-FFF2-40B4-BE49-F238E27FC236}">
                <a16:creationId xmlns:a16="http://schemas.microsoft.com/office/drawing/2014/main" id="{BF6AB1DD-96E2-8C2B-17AD-6442A11DD58A}"/>
              </a:ext>
            </a:extLst>
          </p:cNvPr>
          <p:cNvSpPr/>
          <p:nvPr/>
        </p:nvSpPr>
        <p:spPr>
          <a:xfrm>
            <a:off x="3159575" y="3151312"/>
            <a:ext cx="165822" cy="1658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72" name="Group 26">
            <a:extLst>
              <a:ext uri="{FF2B5EF4-FFF2-40B4-BE49-F238E27FC236}">
                <a16:creationId xmlns:a16="http://schemas.microsoft.com/office/drawing/2014/main" id="{F01A116D-9ED2-CD9A-5655-33A3AF65CEC9}"/>
              </a:ext>
            </a:extLst>
          </p:cNvPr>
          <p:cNvGrpSpPr/>
          <p:nvPr/>
        </p:nvGrpSpPr>
        <p:grpSpPr>
          <a:xfrm>
            <a:off x="2568835" y="3521395"/>
            <a:ext cx="1305694" cy="1232088"/>
            <a:chOff x="803640" y="3362835"/>
            <a:chExt cx="2059657" cy="1562891"/>
          </a:xfrm>
        </p:grpSpPr>
        <p:sp>
          <p:nvSpPr>
            <p:cNvPr id="573" name="TextBox 36">
              <a:extLst>
                <a:ext uri="{FF2B5EF4-FFF2-40B4-BE49-F238E27FC236}">
                  <a16:creationId xmlns:a16="http://schemas.microsoft.com/office/drawing/2014/main" id="{DE29B7BC-366C-7E42-59F1-905653EA5A46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88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 of words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Lemmatisation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Stemmatisation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4" name="TextBox 37">
              <a:extLst>
                <a:ext uri="{FF2B5EF4-FFF2-40B4-BE49-F238E27FC236}">
                  <a16:creationId xmlns:a16="http://schemas.microsoft.com/office/drawing/2014/main" id="{B77E2F05-971C-4791-CEF0-9AFA3A45F7C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5" name="Oval 15">
            <a:extLst>
              <a:ext uri="{FF2B5EF4-FFF2-40B4-BE49-F238E27FC236}">
                <a16:creationId xmlns:a16="http://schemas.microsoft.com/office/drawing/2014/main" id="{F8D293D9-CFD4-AB5F-654C-4C77961E22B2}"/>
              </a:ext>
            </a:extLst>
          </p:cNvPr>
          <p:cNvSpPr/>
          <p:nvPr/>
        </p:nvSpPr>
        <p:spPr>
          <a:xfrm>
            <a:off x="1398888" y="3042218"/>
            <a:ext cx="390786" cy="390786"/>
          </a:xfrm>
          <a:prstGeom prst="ellipse">
            <a:avLst/>
          </a:prstGeom>
          <a:solidFill>
            <a:srgbClr val="85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cxnSp>
        <p:nvCxnSpPr>
          <p:cNvPr id="576" name="Straight Connector 52">
            <a:extLst>
              <a:ext uri="{FF2B5EF4-FFF2-40B4-BE49-F238E27FC236}">
                <a16:creationId xmlns:a16="http://schemas.microsoft.com/office/drawing/2014/main" id="{35460919-6CCB-7595-C528-E47BD9B5A0BF}"/>
              </a:ext>
            </a:extLst>
          </p:cNvPr>
          <p:cNvCxnSpPr/>
          <p:nvPr/>
        </p:nvCxnSpPr>
        <p:spPr>
          <a:xfrm>
            <a:off x="1594281" y="2609729"/>
            <a:ext cx="0" cy="427219"/>
          </a:xfrm>
          <a:prstGeom prst="line">
            <a:avLst/>
          </a:prstGeom>
          <a:ln w="25400">
            <a:solidFill>
              <a:srgbClr val="8585FF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Block Arc 10">
            <a:extLst>
              <a:ext uri="{FF2B5EF4-FFF2-40B4-BE49-F238E27FC236}">
                <a16:creationId xmlns:a16="http://schemas.microsoft.com/office/drawing/2014/main" id="{1CA8DDA3-B7A9-33B2-E7DB-E33211EFF2DD}"/>
              </a:ext>
            </a:extLst>
          </p:cNvPr>
          <p:cNvSpPr/>
          <p:nvPr/>
        </p:nvSpPr>
        <p:spPr>
          <a:xfrm>
            <a:off x="1463435" y="3153890"/>
            <a:ext cx="239356" cy="16212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78" name="Group 26">
            <a:extLst>
              <a:ext uri="{FF2B5EF4-FFF2-40B4-BE49-F238E27FC236}">
                <a16:creationId xmlns:a16="http://schemas.microsoft.com/office/drawing/2014/main" id="{5741C3F8-450E-E7AC-B2F4-25505E46650A}"/>
              </a:ext>
            </a:extLst>
          </p:cNvPr>
          <p:cNvGrpSpPr/>
          <p:nvPr/>
        </p:nvGrpSpPr>
        <p:grpSpPr>
          <a:xfrm>
            <a:off x="945381" y="3500889"/>
            <a:ext cx="1305694" cy="678090"/>
            <a:chOff x="803640" y="3362835"/>
            <a:chExt cx="2059657" cy="860150"/>
          </a:xfrm>
        </p:grpSpPr>
        <p:sp>
          <p:nvSpPr>
            <p:cNvPr id="579" name="TextBox 36">
              <a:extLst>
                <a:ext uri="{FF2B5EF4-FFF2-40B4-BE49-F238E27FC236}">
                  <a16:creationId xmlns:a16="http://schemas.microsoft.com/office/drawing/2014/main" id="{E3D36BEF-3FBD-C0FB-1F9E-2C41777B4B6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585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Ponctuation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Stop words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0" name="TextBox 37">
              <a:extLst>
                <a:ext uri="{FF2B5EF4-FFF2-40B4-BE49-F238E27FC236}">
                  <a16:creationId xmlns:a16="http://schemas.microsoft.com/office/drawing/2014/main" id="{C223F294-D64F-21BB-B756-B2E17AA31C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AAC55D94-DEDD-935F-DBD2-BAEC6A452E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781131"/>
                  </p:ext>
                </p:extLst>
              </p:nvPr>
            </p:nvGraphicFramePr>
            <p:xfrm>
              <a:off x="4455925" y="3168570"/>
              <a:ext cx="329694" cy="163536"/>
            </p:xfrm>
            <a:graphic>
              <a:graphicData uri="http://schemas.microsoft.com/office/powerpoint/2016/slidezoom">
                <pslz:sldZm>
                  <pslz:sldZmObj sldId="409" cId="1154872743">
                    <pslz:zmPr id="{4F4A5E88-A64A-47F3-BC50-E31453F667BE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694" cy="16353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AC55D94-DEDD-935F-DBD2-BAEC6A452E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5925" y="3168570"/>
                <a:ext cx="329694" cy="16353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F9AE7417-2F1E-A024-7581-679D6E79DF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7805059"/>
                  </p:ext>
                </p:extLst>
              </p:nvPr>
            </p:nvGraphicFramePr>
            <p:xfrm>
              <a:off x="5842418" y="3179487"/>
              <a:ext cx="328490" cy="162939"/>
            </p:xfrm>
            <a:graphic>
              <a:graphicData uri="http://schemas.microsoft.com/office/powerpoint/2016/slidezoom">
                <pslz:sldZm>
                  <pslz:sldZmObj sldId="410" cId="4238131138">
                    <pslz:zmPr id="{88492F34-7F68-4E5A-9898-BC1E054DCE82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8490" cy="1629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9AE7417-2F1E-A024-7581-679D6E79DF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2418" y="3179487"/>
                <a:ext cx="328490" cy="1629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Zoom de diapositive 41">
                <a:extLst>
                  <a:ext uri="{FF2B5EF4-FFF2-40B4-BE49-F238E27FC236}">
                    <a16:creationId xmlns:a16="http://schemas.microsoft.com/office/drawing/2014/main" id="{6F0B80BB-5B18-FA64-6D77-3A3DCDD565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9111782"/>
                  </p:ext>
                </p:extLst>
              </p:nvPr>
            </p:nvGraphicFramePr>
            <p:xfrm>
              <a:off x="7327658" y="3163014"/>
              <a:ext cx="352075" cy="174638"/>
            </p:xfrm>
            <a:graphic>
              <a:graphicData uri="http://schemas.microsoft.com/office/powerpoint/2016/slidezoom">
                <pslz:sldZm>
                  <pslz:sldZmObj sldId="411" cId="2940479889">
                    <pslz:zmPr id="{13E00280-E17F-4B20-807A-5CF199B69E8B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75" cy="17463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Zoom de diapositive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F0B80BB-5B18-FA64-6D77-3A3DCDD56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7658" y="3163014"/>
                <a:ext cx="352075" cy="17463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0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DEDD8C85-8F5A-538A-9271-96FBAC01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>
            <a:extLst>
              <a:ext uri="{FF2B5EF4-FFF2-40B4-BE49-F238E27FC236}">
                <a16:creationId xmlns:a16="http://schemas.microsoft.com/office/drawing/2014/main" id="{19FEC00B-9F2C-7F87-BE14-FA9EAC981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>
            <a:extLst>
              <a:ext uri="{FF2B5EF4-FFF2-40B4-BE49-F238E27FC236}">
                <a16:creationId xmlns:a16="http://schemas.microsoft.com/office/drawing/2014/main" id="{93A6FEF5-EA4C-BDCB-E138-B424A449BB99}"/>
              </a:ext>
            </a:extLst>
          </p:cNvPr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>
              <a:extLst>
                <a:ext uri="{FF2B5EF4-FFF2-40B4-BE49-F238E27FC236}">
                  <a16:creationId xmlns:a16="http://schemas.microsoft.com/office/drawing/2014/main" id="{A9963AED-A142-9FAB-0913-65A437C22737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>
              <a:extLst>
                <a:ext uri="{FF2B5EF4-FFF2-40B4-BE49-F238E27FC236}">
                  <a16:creationId xmlns:a16="http://schemas.microsoft.com/office/drawing/2014/main" id="{E8E32636-4CB2-157B-35B5-C694F6AD4D9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>
              <a:extLst>
                <a:ext uri="{FF2B5EF4-FFF2-40B4-BE49-F238E27FC236}">
                  <a16:creationId xmlns:a16="http://schemas.microsoft.com/office/drawing/2014/main" id="{3A255C2A-2410-1310-4EF6-412FF8461DDA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>
              <a:extLst>
                <a:ext uri="{FF2B5EF4-FFF2-40B4-BE49-F238E27FC236}">
                  <a16:creationId xmlns:a16="http://schemas.microsoft.com/office/drawing/2014/main" id="{18C2C392-445F-3737-E210-94899DB41E99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>
              <a:extLst>
                <a:ext uri="{FF2B5EF4-FFF2-40B4-BE49-F238E27FC236}">
                  <a16:creationId xmlns:a16="http://schemas.microsoft.com/office/drawing/2014/main" id="{22CF5FB1-6D8F-B7E3-94A0-92A25775D0B1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>
              <a:extLst>
                <a:ext uri="{FF2B5EF4-FFF2-40B4-BE49-F238E27FC236}">
                  <a16:creationId xmlns:a16="http://schemas.microsoft.com/office/drawing/2014/main" id="{A812D9CB-A4C2-1DD3-A20B-F4CE541A242A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>
              <a:extLst>
                <a:ext uri="{FF2B5EF4-FFF2-40B4-BE49-F238E27FC236}">
                  <a16:creationId xmlns:a16="http://schemas.microsoft.com/office/drawing/2014/main" id="{FD65F685-2FF7-E16B-BF20-AB3712171624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>
              <a:extLst>
                <a:ext uri="{FF2B5EF4-FFF2-40B4-BE49-F238E27FC236}">
                  <a16:creationId xmlns:a16="http://schemas.microsoft.com/office/drawing/2014/main" id="{AD4E8755-B276-D688-81ED-CC3D0618AB31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>
              <a:extLst>
                <a:ext uri="{FF2B5EF4-FFF2-40B4-BE49-F238E27FC236}">
                  <a16:creationId xmlns:a16="http://schemas.microsoft.com/office/drawing/2014/main" id="{4DBD438F-5BA0-0DAF-AE02-6ED91AFED23C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>
              <a:extLst>
                <a:ext uri="{FF2B5EF4-FFF2-40B4-BE49-F238E27FC236}">
                  <a16:creationId xmlns:a16="http://schemas.microsoft.com/office/drawing/2014/main" id="{094B109B-C74E-1432-45D7-A64A9A223D8B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>
              <a:extLst>
                <a:ext uri="{FF2B5EF4-FFF2-40B4-BE49-F238E27FC236}">
                  <a16:creationId xmlns:a16="http://schemas.microsoft.com/office/drawing/2014/main" id="{73F3AF97-9274-53AB-029B-E70766F2C618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>
              <a:extLst>
                <a:ext uri="{FF2B5EF4-FFF2-40B4-BE49-F238E27FC236}">
                  <a16:creationId xmlns:a16="http://schemas.microsoft.com/office/drawing/2014/main" id="{9723F7D0-50A6-CF9A-2B23-A35EBEFAAC7E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>
              <a:extLst>
                <a:ext uri="{FF2B5EF4-FFF2-40B4-BE49-F238E27FC236}">
                  <a16:creationId xmlns:a16="http://schemas.microsoft.com/office/drawing/2014/main" id="{E5D75EB6-178C-85FE-381B-FD6CDF037756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>
              <a:extLst>
                <a:ext uri="{FF2B5EF4-FFF2-40B4-BE49-F238E27FC236}">
                  <a16:creationId xmlns:a16="http://schemas.microsoft.com/office/drawing/2014/main" id="{704AC425-D3DF-957F-F198-AC20363CCD66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>
            <a:extLst>
              <a:ext uri="{FF2B5EF4-FFF2-40B4-BE49-F238E27FC236}">
                <a16:creationId xmlns:a16="http://schemas.microsoft.com/office/drawing/2014/main" id="{58963420-F3A0-BC5E-F773-25CC8C83A145}"/>
              </a:ext>
            </a:extLst>
          </p:cNvPr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>
              <a:extLst>
                <a:ext uri="{FF2B5EF4-FFF2-40B4-BE49-F238E27FC236}">
                  <a16:creationId xmlns:a16="http://schemas.microsoft.com/office/drawing/2014/main" id="{851937FA-8714-A196-9D42-6DE5A3F02F2A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>
              <a:extLst>
                <a:ext uri="{FF2B5EF4-FFF2-40B4-BE49-F238E27FC236}">
                  <a16:creationId xmlns:a16="http://schemas.microsoft.com/office/drawing/2014/main" id="{6428F0C7-B797-B13F-24F7-06A1C0B57F29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>
              <a:extLst>
                <a:ext uri="{FF2B5EF4-FFF2-40B4-BE49-F238E27FC236}">
                  <a16:creationId xmlns:a16="http://schemas.microsoft.com/office/drawing/2014/main" id="{2FA253F2-E93A-7C65-3D86-69928E7F93A2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>
              <a:extLst>
                <a:ext uri="{FF2B5EF4-FFF2-40B4-BE49-F238E27FC236}">
                  <a16:creationId xmlns:a16="http://schemas.microsoft.com/office/drawing/2014/main" id="{5D25A35B-526E-4757-21E7-80A44F3004BE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>
              <a:extLst>
                <a:ext uri="{FF2B5EF4-FFF2-40B4-BE49-F238E27FC236}">
                  <a16:creationId xmlns:a16="http://schemas.microsoft.com/office/drawing/2014/main" id="{EE53AFD0-F866-1BAE-23A2-F88F1B3F8602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>
              <a:extLst>
                <a:ext uri="{FF2B5EF4-FFF2-40B4-BE49-F238E27FC236}">
                  <a16:creationId xmlns:a16="http://schemas.microsoft.com/office/drawing/2014/main" id="{6D17B2B7-EC19-5E2E-127A-054A299C5D24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>
              <a:extLst>
                <a:ext uri="{FF2B5EF4-FFF2-40B4-BE49-F238E27FC236}">
                  <a16:creationId xmlns:a16="http://schemas.microsoft.com/office/drawing/2014/main" id="{75CFAE53-9899-F56B-EC26-169A026405EE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>
              <a:extLst>
                <a:ext uri="{FF2B5EF4-FFF2-40B4-BE49-F238E27FC236}">
                  <a16:creationId xmlns:a16="http://schemas.microsoft.com/office/drawing/2014/main" id="{29B6DA08-E4D5-6063-483A-B114C01CA441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>
              <a:extLst>
                <a:ext uri="{FF2B5EF4-FFF2-40B4-BE49-F238E27FC236}">
                  <a16:creationId xmlns:a16="http://schemas.microsoft.com/office/drawing/2014/main" id="{E785C6F7-D524-4765-4D69-55FF9EE23CBE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>
              <a:extLst>
                <a:ext uri="{FF2B5EF4-FFF2-40B4-BE49-F238E27FC236}">
                  <a16:creationId xmlns:a16="http://schemas.microsoft.com/office/drawing/2014/main" id="{166FB9F8-79A8-7EA8-FD8C-155EF4805A83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>
              <a:extLst>
                <a:ext uri="{FF2B5EF4-FFF2-40B4-BE49-F238E27FC236}">
                  <a16:creationId xmlns:a16="http://schemas.microsoft.com/office/drawing/2014/main" id="{64BF7858-3664-64AB-06D3-422E49289872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>
              <a:extLst>
                <a:ext uri="{FF2B5EF4-FFF2-40B4-BE49-F238E27FC236}">
                  <a16:creationId xmlns:a16="http://schemas.microsoft.com/office/drawing/2014/main" id="{711EA891-7FEE-B9DF-BA41-265E8883767B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>
              <a:extLst>
                <a:ext uri="{FF2B5EF4-FFF2-40B4-BE49-F238E27FC236}">
                  <a16:creationId xmlns:a16="http://schemas.microsoft.com/office/drawing/2014/main" id="{7E6F24FB-686D-9D35-52B8-CACA4413E209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>
              <a:extLst>
                <a:ext uri="{FF2B5EF4-FFF2-40B4-BE49-F238E27FC236}">
                  <a16:creationId xmlns:a16="http://schemas.microsoft.com/office/drawing/2014/main" id="{F2415DB5-19D1-F39A-C25C-C256CCBC987B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>
              <a:extLst>
                <a:ext uri="{FF2B5EF4-FFF2-40B4-BE49-F238E27FC236}">
                  <a16:creationId xmlns:a16="http://schemas.microsoft.com/office/drawing/2014/main" id="{6B485C32-81F5-FFFB-4AB2-E700459E84C9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>
              <a:extLst>
                <a:ext uri="{FF2B5EF4-FFF2-40B4-BE49-F238E27FC236}">
                  <a16:creationId xmlns:a16="http://schemas.microsoft.com/office/drawing/2014/main" id="{003B8EC6-E436-01F4-CD1C-DF7769CAE896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>
              <a:extLst>
                <a:ext uri="{FF2B5EF4-FFF2-40B4-BE49-F238E27FC236}">
                  <a16:creationId xmlns:a16="http://schemas.microsoft.com/office/drawing/2014/main" id="{F68DCA2C-D9E9-A1D0-4D27-9C7F2D28D1A3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E09435FF-9D3F-2D00-00B5-BBC250A0CB10}"/>
              </a:ext>
            </a:extLst>
          </p:cNvPr>
          <p:cNvGrpSpPr/>
          <p:nvPr/>
        </p:nvGrpSpPr>
        <p:grpSpPr>
          <a:xfrm>
            <a:off x="716659" y="2696512"/>
            <a:ext cx="579947" cy="488014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92751452-8301-B1B9-AEDA-F7CD88EFF176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2D205BD6-EB6E-D435-7F27-A59209CF9D94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CC2CD152-5E32-9DC5-F33E-1208D6000EE5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569459DB-6D39-B9A6-326D-B7824AC74703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F68AE728-141E-8506-17C3-B22894A48366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F48CBB70-3133-2FA7-2597-4F7F450A6A27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BDC8A99B-436D-DDF3-545B-7D56D5F887BF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1E71E06E-D09B-D064-9C31-C781071AF2AE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FFA3E2DB-C063-A55E-5D74-3A5481BBD639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CA1780DE-D391-F7B2-F5D8-149EFB7C0FFA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AE82823D-FECA-67DB-8690-80D96D6247EE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2EE2D7C3-3850-1491-726E-6108D3C17659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9FA61A87-7BD6-710C-29FF-E6AFA9072779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FCF44AF0-CC80-EAC0-997B-8955B4F2D713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1720DAA7-270E-0F57-09DE-A3A197DDA5CD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3DE50087-A855-10A7-1B8E-AD47C21ECA28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62790319-4EBB-3C61-E529-59CE02936FFF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51663C49-6CC8-086E-4F61-6B6F24ABC9E2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A6E6FFBE-D3AA-08E6-4571-615AE8680405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4F6B9414-DAA4-3C8E-52B6-AE7936A17A04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16D942B1-21B3-4DCC-4CDD-3FBE5641D966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6F93A6FA-2682-381D-9725-B86BC9EE95B2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C46BEBC3-D967-3A4F-7A6A-310B48CAA465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1EC217BD-6D17-923D-59B7-DCAFC7555633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11D4798F-5D81-411A-31E7-F0CC9EF98D00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35681096-8D99-B31E-0FA4-1377FDF03E41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62A1D130-64DD-78ED-BCBD-3FD7C40AC16D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FD6416B8-EDA1-8185-8067-D476CC7B0F8D}"/>
                </a:ext>
              </a:extLst>
            </p:cNvPr>
            <p:cNvGrpSpPr/>
            <p:nvPr/>
          </p:nvGrpSpPr>
          <p:grpSpPr>
            <a:xfrm>
              <a:off x="2471118" y="1966397"/>
              <a:ext cx="1099777" cy="55266"/>
              <a:chOff x="4009734" y="936358"/>
              <a:chExt cx="2651341" cy="133235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B63C46BA-43E7-54A6-ABD6-B2182A58FFBC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0F38F7A8-E7BA-2E14-ACB5-784747064362}"/>
                  </a:ext>
                </a:extLst>
              </p:cNvPr>
              <p:cNvSpPr/>
              <p:nvPr/>
            </p:nvSpPr>
            <p:spPr>
              <a:xfrm>
                <a:off x="4009738" y="936358"/>
                <a:ext cx="2651337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9AA1147E-3258-40C0-ECAD-2A2CECECF388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72BC0890-C16C-0DFD-28C8-BEFA31788A0D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EA3065F9-991E-E86C-F32D-FC3C56009C38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D570D088-D4C4-8D89-2502-6FF36537D31A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1BA259B8-05E0-03FB-FB25-5B946CC49229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BD46785F-A346-ED47-452E-CC2D2B71B8C9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D8085ACE-3837-A718-B9AA-9A36E6F73A9E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D2CF0BC9-30EE-4AA9-3603-48082C4272B8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A3E5D210-98F6-EA49-8DAF-CE405C0418DD}"/>
              </a:ext>
            </a:extLst>
          </p:cNvPr>
          <p:cNvGrpSpPr/>
          <p:nvPr/>
        </p:nvGrpSpPr>
        <p:grpSpPr>
          <a:xfrm>
            <a:off x="6444575" y="5445222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8446B1BF-7C6D-4438-1D54-91082A9F395A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19EBF2E0-CF77-7D3E-54E3-E418A420090E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C0104C6D-E871-1292-53DF-E4B885D5665D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0C04EF19-408E-D647-2242-A38071837DEC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25643276-F95F-C204-8734-B99F4E851E6C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6E6869CF-ABBC-1D0E-976C-19021662CFF1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F8994645-0779-BD68-35A2-E3414342E98F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D8F4CEA1-528D-1CEA-2523-94507F048D82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F4CDF36E-61D2-4CAB-6E7D-FFA0D0F7F3A4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ED853E88-2470-7B54-59AC-F888C470C892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179271B2-43F2-8BB6-2F10-90D2CA5A5D15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73631057-2FA2-AAE4-DDE0-BE8D6CA49A6A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3CF6B96C-68D1-EAB7-3528-33F959D24A63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811C18D5-86F9-5E99-B8EB-7F9AC1950FDF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B4DFFF93-4362-01BE-8CB7-243ED91EAA54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41792E7A-B448-FD99-08A8-E59DF96746B2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C4E7EB2B-7EB6-FAE5-651E-89C2612E8EAD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DB55F204-1B30-F462-3D55-B9B87048DAD6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D7A31197-311E-4502-4798-A43DF4C80FBE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4737891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1 / les données textuelles / les résultats</a:t>
            </a:r>
          </a:p>
        </p:txBody>
      </p:sp>
      <p:pic>
        <p:nvPicPr>
          <p:cNvPr id="454" name="Image 453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B609D84-B41D-D904-8DB0-5644488C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836148"/>
            <a:ext cx="4152900" cy="2532051"/>
          </a:xfrm>
          <a:prstGeom prst="rect">
            <a:avLst/>
          </a:prstGeom>
        </p:spPr>
      </p:pic>
      <p:sp>
        <p:nvSpPr>
          <p:cNvPr id="456" name="Rectangle 455">
            <a:extLst>
              <a:ext uri="{FF2B5EF4-FFF2-40B4-BE49-F238E27FC236}">
                <a16:creationId xmlns:a16="http://schemas.microsoft.com/office/drawing/2014/main" id="{9D22729D-1352-0EDC-09FC-676BEFFC8B4D}"/>
              </a:ext>
            </a:extLst>
          </p:cNvPr>
          <p:cNvSpPr/>
          <p:nvPr/>
        </p:nvSpPr>
        <p:spPr>
          <a:xfrm>
            <a:off x="2530475" y="3813175"/>
            <a:ext cx="4076700" cy="171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6350"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3" name="Zoom de diapositive 462">
                <a:extLst>
                  <a:ext uri="{FF2B5EF4-FFF2-40B4-BE49-F238E27FC236}">
                    <a16:creationId xmlns:a16="http://schemas.microsoft.com/office/drawing/2014/main" id="{667FF36B-496F-5951-6944-C2A05C761E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025773"/>
                  </p:ext>
                </p:extLst>
              </p:nvPr>
            </p:nvGraphicFramePr>
            <p:xfrm>
              <a:off x="732523" y="2812619"/>
              <a:ext cx="544955" cy="270311"/>
            </p:xfrm>
            <a:graphic>
              <a:graphicData uri="http://schemas.microsoft.com/office/powerpoint/2016/slidezoom">
                <pslz:sldZm>
                  <pslz:sldZmObj sldId="413" cId="3085971543">
                    <pslz:zmPr id="{C03A6D3D-16CA-40CF-8F6C-C06171558CC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4955" cy="27031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3" name="Zoom de diapositiv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67FF36B-496F-5951-6944-C2A05C761E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523" y="2812619"/>
                <a:ext cx="544955" cy="27031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23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6E136EEF-72D8-1E62-D9CD-B6E25A50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>
            <a:extLst>
              <a:ext uri="{FF2B5EF4-FFF2-40B4-BE49-F238E27FC236}">
                <a16:creationId xmlns:a16="http://schemas.microsoft.com/office/drawing/2014/main" id="{CDCC6E45-31D4-590E-6AAE-F3A690404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>
            <a:extLst>
              <a:ext uri="{FF2B5EF4-FFF2-40B4-BE49-F238E27FC236}">
                <a16:creationId xmlns:a16="http://schemas.microsoft.com/office/drawing/2014/main" id="{5F9175AA-E114-779F-9D9C-B7F6A6F89E0F}"/>
              </a:ext>
            </a:extLst>
          </p:cNvPr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>
              <a:extLst>
                <a:ext uri="{FF2B5EF4-FFF2-40B4-BE49-F238E27FC236}">
                  <a16:creationId xmlns:a16="http://schemas.microsoft.com/office/drawing/2014/main" id="{39069FD9-769F-A325-2159-2829B9D0634D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>
              <a:extLst>
                <a:ext uri="{FF2B5EF4-FFF2-40B4-BE49-F238E27FC236}">
                  <a16:creationId xmlns:a16="http://schemas.microsoft.com/office/drawing/2014/main" id="{C77FED37-CE18-FD88-BE9E-6A69E8E3651B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>
              <a:extLst>
                <a:ext uri="{FF2B5EF4-FFF2-40B4-BE49-F238E27FC236}">
                  <a16:creationId xmlns:a16="http://schemas.microsoft.com/office/drawing/2014/main" id="{26205B9A-A35C-5EA8-29DE-9074DB157337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>
              <a:extLst>
                <a:ext uri="{FF2B5EF4-FFF2-40B4-BE49-F238E27FC236}">
                  <a16:creationId xmlns:a16="http://schemas.microsoft.com/office/drawing/2014/main" id="{14F47C9E-4E04-8447-5079-ABB9B308E68B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>
              <a:extLst>
                <a:ext uri="{FF2B5EF4-FFF2-40B4-BE49-F238E27FC236}">
                  <a16:creationId xmlns:a16="http://schemas.microsoft.com/office/drawing/2014/main" id="{818F42F8-95D4-60A6-F6D8-1AB6052D110E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>
              <a:extLst>
                <a:ext uri="{FF2B5EF4-FFF2-40B4-BE49-F238E27FC236}">
                  <a16:creationId xmlns:a16="http://schemas.microsoft.com/office/drawing/2014/main" id="{00E970E9-828E-FD8A-860B-808F12DC51A4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>
              <a:extLst>
                <a:ext uri="{FF2B5EF4-FFF2-40B4-BE49-F238E27FC236}">
                  <a16:creationId xmlns:a16="http://schemas.microsoft.com/office/drawing/2014/main" id="{F051CA84-D913-458B-31F8-FAC6E1EC9723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>
              <a:extLst>
                <a:ext uri="{FF2B5EF4-FFF2-40B4-BE49-F238E27FC236}">
                  <a16:creationId xmlns:a16="http://schemas.microsoft.com/office/drawing/2014/main" id="{5F4E7EA3-240C-4709-D3FF-3F82519CE3ED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>
              <a:extLst>
                <a:ext uri="{FF2B5EF4-FFF2-40B4-BE49-F238E27FC236}">
                  <a16:creationId xmlns:a16="http://schemas.microsoft.com/office/drawing/2014/main" id="{DB30BC67-C8D8-03D4-BF1E-89691583FF6D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>
              <a:extLst>
                <a:ext uri="{FF2B5EF4-FFF2-40B4-BE49-F238E27FC236}">
                  <a16:creationId xmlns:a16="http://schemas.microsoft.com/office/drawing/2014/main" id="{ABE0056F-A024-7FC8-8F8B-99C42BD58EFE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>
              <a:extLst>
                <a:ext uri="{FF2B5EF4-FFF2-40B4-BE49-F238E27FC236}">
                  <a16:creationId xmlns:a16="http://schemas.microsoft.com/office/drawing/2014/main" id="{F7615F69-A4E3-D45F-4B8A-D2F6617E0B07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>
              <a:extLst>
                <a:ext uri="{FF2B5EF4-FFF2-40B4-BE49-F238E27FC236}">
                  <a16:creationId xmlns:a16="http://schemas.microsoft.com/office/drawing/2014/main" id="{20AF3D5F-350F-38AD-EBCD-02EC456B8F7B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>
              <a:extLst>
                <a:ext uri="{FF2B5EF4-FFF2-40B4-BE49-F238E27FC236}">
                  <a16:creationId xmlns:a16="http://schemas.microsoft.com/office/drawing/2014/main" id="{EFE4912C-3318-B43F-2D0D-464D0E7798CD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>
              <a:extLst>
                <a:ext uri="{FF2B5EF4-FFF2-40B4-BE49-F238E27FC236}">
                  <a16:creationId xmlns:a16="http://schemas.microsoft.com/office/drawing/2014/main" id="{5F2EDFE9-8728-9F19-5C3E-F443FB776C68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>
            <a:extLst>
              <a:ext uri="{FF2B5EF4-FFF2-40B4-BE49-F238E27FC236}">
                <a16:creationId xmlns:a16="http://schemas.microsoft.com/office/drawing/2014/main" id="{03F2044B-BC77-43FC-F022-2B9FB42340ED}"/>
              </a:ext>
            </a:extLst>
          </p:cNvPr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>
              <a:extLst>
                <a:ext uri="{FF2B5EF4-FFF2-40B4-BE49-F238E27FC236}">
                  <a16:creationId xmlns:a16="http://schemas.microsoft.com/office/drawing/2014/main" id="{60F69506-569D-7012-1839-47D7DFF7B1FC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>
              <a:extLst>
                <a:ext uri="{FF2B5EF4-FFF2-40B4-BE49-F238E27FC236}">
                  <a16:creationId xmlns:a16="http://schemas.microsoft.com/office/drawing/2014/main" id="{D45DE0DD-1AEE-D954-4B29-94DE6AF63F07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>
              <a:extLst>
                <a:ext uri="{FF2B5EF4-FFF2-40B4-BE49-F238E27FC236}">
                  <a16:creationId xmlns:a16="http://schemas.microsoft.com/office/drawing/2014/main" id="{77706DC2-D612-4D77-FA9E-5ADE389F0353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>
              <a:extLst>
                <a:ext uri="{FF2B5EF4-FFF2-40B4-BE49-F238E27FC236}">
                  <a16:creationId xmlns:a16="http://schemas.microsoft.com/office/drawing/2014/main" id="{ED327343-04BD-F314-7E03-832FE641669A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>
              <a:extLst>
                <a:ext uri="{FF2B5EF4-FFF2-40B4-BE49-F238E27FC236}">
                  <a16:creationId xmlns:a16="http://schemas.microsoft.com/office/drawing/2014/main" id="{6A9608CD-8AC2-5386-2BFD-6C50FB99CD69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>
              <a:extLst>
                <a:ext uri="{FF2B5EF4-FFF2-40B4-BE49-F238E27FC236}">
                  <a16:creationId xmlns:a16="http://schemas.microsoft.com/office/drawing/2014/main" id="{EBA991C8-0012-AC6A-D015-2CEBB30BB660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>
              <a:extLst>
                <a:ext uri="{FF2B5EF4-FFF2-40B4-BE49-F238E27FC236}">
                  <a16:creationId xmlns:a16="http://schemas.microsoft.com/office/drawing/2014/main" id="{6DA75F4A-8AE4-2638-D6B0-55C719F76BB9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>
              <a:extLst>
                <a:ext uri="{FF2B5EF4-FFF2-40B4-BE49-F238E27FC236}">
                  <a16:creationId xmlns:a16="http://schemas.microsoft.com/office/drawing/2014/main" id="{D005B64B-F45E-4019-221A-DFBED2E0447D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>
              <a:extLst>
                <a:ext uri="{FF2B5EF4-FFF2-40B4-BE49-F238E27FC236}">
                  <a16:creationId xmlns:a16="http://schemas.microsoft.com/office/drawing/2014/main" id="{4DD68373-C932-9D84-0115-73B0FBB4225F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>
              <a:extLst>
                <a:ext uri="{FF2B5EF4-FFF2-40B4-BE49-F238E27FC236}">
                  <a16:creationId xmlns:a16="http://schemas.microsoft.com/office/drawing/2014/main" id="{B1D09C67-EBC6-C40D-9213-611D906B4EFB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>
              <a:extLst>
                <a:ext uri="{FF2B5EF4-FFF2-40B4-BE49-F238E27FC236}">
                  <a16:creationId xmlns:a16="http://schemas.microsoft.com/office/drawing/2014/main" id="{3FABD04A-3F4A-EB9E-033B-E6E4C377EE79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>
              <a:extLst>
                <a:ext uri="{FF2B5EF4-FFF2-40B4-BE49-F238E27FC236}">
                  <a16:creationId xmlns:a16="http://schemas.microsoft.com/office/drawing/2014/main" id="{644EDC70-BF94-7AE2-343A-9FCE7D45EE56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>
              <a:extLst>
                <a:ext uri="{FF2B5EF4-FFF2-40B4-BE49-F238E27FC236}">
                  <a16:creationId xmlns:a16="http://schemas.microsoft.com/office/drawing/2014/main" id="{E294365D-C66E-2539-90EE-16ADD76A7A97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>
              <a:extLst>
                <a:ext uri="{FF2B5EF4-FFF2-40B4-BE49-F238E27FC236}">
                  <a16:creationId xmlns:a16="http://schemas.microsoft.com/office/drawing/2014/main" id="{A519BF28-4F67-13F0-67CD-087CCDA9FE47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>
              <a:extLst>
                <a:ext uri="{FF2B5EF4-FFF2-40B4-BE49-F238E27FC236}">
                  <a16:creationId xmlns:a16="http://schemas.microsoft.com/office/drawing/2014/main" id="{FB361B2E-1F69-8C4B-CA02-C138D1B18A95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>
              <a:extLst>
                <a:ext uri="{FF2B5EF4-FFF2-40B4-BE49-F238E27FC236}">
                  <a16:creationId xmlns:a16="http://schemas.microsoft.com/office/drawing/2014/main" id="{0BAADFA3-0C7B-FD8B-236A-8309131BC83F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>
              <a:extLst>
                <a:ext uri="{FF2B5EF4-FFF2-40B4-BE49-F238E27FC236}">
                  <a16:creationId xmlns:a16="http://schemas.microsoft.com/office/drawing/2014/main" id="{B599CC17-919C-499E-E037-918678827206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1B54B260-4F98-4ABE-5650-11C0EB137092}"/>
              </a:ext>
            </a:extLst>
          </p:cNvPr>
          <p:cNvGrpSpPr/>
          <p:nvPr/>
        </p:nvGrpSpPr>
        <p:grpSpPr>
          <a:xfrm>
            <a:off x="716659" y="2696512"/>
            <a:ext cx="579947" cy="488014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8029709F-F3C6-FBE9-C5AE-85F4BFA2438A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E7C65CC0-7B93-F06F-D2DD-9518EA451119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85422F51-1456-F0DD-886E-37949CF02E29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9192BD36-75F3-1FEA-56CE-EAC291AB65DF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22FAE960-7DF7-30E0-244E-B1E0F2DCFAD1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975DAB86-A32D-025F-76A2-7205C34762A2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0CAB682E-A274-F7E2-4043-776FD144C695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11252095-A1C0-302E-4122-5C78433B63C6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55631112-6D4A-D0DF-8DF9-33845D8CCAC8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DAD401C0-6237-4CCE-EC91-AB8098F0121A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472E92B7-62D1-0800-2329-EE27ABBA3616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929B70A2-39CC-FE59-02A0-B779F06172F9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0062D897-4E6E-2BEB-7CEA-7E900E509635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7E041F53-7578-F4F8-814C-8E187407B59E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57D26F5A-CAF9-DF7A-D14C-08C313F05AB3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B08B195F-54A3-B6E9-B51C-CA5B7035A6D3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EBED3F43-CD52-CE88-2688-B5D2883B50A8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8D4FB825-11B8-18C3-A00F-FE242D38D998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B9A78B43-B4C5-E5F0-98D1-260A07BFE909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E97FB42B-5D06-0994-661C-817431C99316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31A712BE-3D4A-D856-3C32-B13187DC67F7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9A344487-AF89-CE82-5AF8-276BAA388394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A0FD6045-3C5A-4CF6-9635-479A1BA75069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B34F0B05-8E27-92D0-594E-2A1A42592226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56901903-B061-944E-E72C-0ABC2BC2E60F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4A2C3B05-2184-86FD-7C16-0C8E3993A42F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FBDB2697-8422-A49C-C93E-D8BEE7C25695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FA858883-967E-1E74-C955-FC681023FFF4}"/>
                </a:ext>
              </a:extLst>
            </p:cNvPr>
            <p:cNvGrpSpPr/>
            <p:nvPr/>
          </p:nvGrpSpPr>
          <p:grpSpPr>
            <a:xfrm>
              <a:off x="2471118" y="1966397"/>
              <a:ext cx="1099777" cy="55266"/>
              <a:chOff x="4009734" y="936358"/>
              <a:chExt cx="2651341" cy="133235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17997171-8CB5-B5A5-D564-AC1AD4E677CB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2F10B2F8-7CDF-4807-B38D-D8143DDCB466}"/>
                  </a:ext>
                </a:extLst>
              </p:cNvPr>
              <p:cNvSpPr/>
              <p:nvPr/>
            </p:nvSpPr>
            <p:spPr>
              <a:xfrm>
                <a:off x="4009738" y="936358"/>
                <a:ext cx="2651337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671645C8-D0F0-C3D7-7A11-B73EAF295805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7953D53C-B78A-0961-5401-227CD40BC0DB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FA36F7A0-9AC1-A544-2E66-37A03EF87D2F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509E3CBE-FFE2-6206-4D3F-9AB08ED72D0B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40A9A273-E81E-3E61-0A24-2318C86D5BBC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A58BEE77-2BF5-D881-2B23-D2F60049C643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EDB85BB1-D97E-4DB1-2F3B-96CAEA0D1E8B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A4E820D9-6D36-5BFC-8F62-D17A0CE05AA4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547B7782-3500-13AC-91A9-C4E1169F5F0D}"/>
              </a:ext>
            </a:extLst>
          </p:cNvPr>
          <p:cNvGrpSpPr/>
          <p:nvPr/>
        </p:nvGrpSpPr>
        <p:grpSpPr>
          <a:xfrm>
            <a:off x="6444575" y="5445222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EF8F3189-B275-AFE7-CC43-FD31CA7B2822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A3F272C9-D6BE-0117-EA53-93B2354C42DF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81A11F7D-877C-132A-A07E-2BCA4EFB407C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113C3635-CCE2-9902-EAB1-BB00B85D4569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B28B5D2A-6A01-34C7-7083-DA578EDEAEAD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0613ABB6-9975-4119-5287-249D0E3F882C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7490409A-C928-9466-C314-3B572A57EC8E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87C1C015-2D38-3433-2249-8DB505C76142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807A2CDD-AD2D-2649-F6FC-6FD2EB35AA15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C8065C2C-3F0C-F467-988B-DE2770072F74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81F3287B-FBBA-BA14-8600-83FFAB569AE3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E958A26A-BD1D-17FE-8020-B0097BF5F1B9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B28E3C97-8CB0-4902-4D0A-7FBF491DEF25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7012A85F-649E-1975-3F41-C66840296B6B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6CB946FB-3A21-0886-996A-CE727E01746E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FBAD3786-B094-D8ED-0640-9E892AD83B8F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47E11E35-D9BC-58B7-B3D5-75F193F50350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C816BC1E-8FD3-F1C4-B197-C9E1E8014A43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6F659644-C508-CB22-2ADC-8A5083B68CAF}"/>
              </a:ext>
            </a:extLst>
          </p:cNvPr>
          <p:cNvSpPr txBox="1">
            <a:spLocks/>
          </p:cNvSpPr>
          <p:nvPr/>
        </p:nvSpPr>
        <p:spPr>
          <a:xfrm>
            <a:off x="1554958" y="1017725"/>
            <a:ext cx="6773067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1 / les données textuelles / les résultats / techniques récentes</a:t>
            </a:r>
          </a:p>
        </p:txBody>
      </p:sp>
      <p:pic>
        <p:nvPicPr>
          <p:cNvPr id="37" name="Image 36" descr="Une image contenant texte, menu, capture d’écran, nombre&#10;&#10;Description générée automatiquement">
            <a:extLst>
              <a:ext uri="{FF2B5EF4-FFF2-40B4-BE49-F238E27FC236}">
                <a16:creationId xmlns:a16="http://schemas.microsoft.com/office/drawing/2014/main" id="{1FD1476A-790A-2374-86A2-82EE2362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68" y="1508710"/>
            <a:ext cx="2975540" cy="3279316"/>
          </a:xfrm>
          <a:prstGeom prst="rect">
            <a:avLst/>
          </a:prstGeom>
        </p:spPr>
      </p:pic>
      <p:sp>
        <p:nvSpPr>
          <p:cNvPr id="456" name="Rectangle 455">
            <a:extLst>
              <a:ext uri="{FF2B5EF4-FFF2-40B4-BE49-F238E27FC236}">
                <a16:creationId xmlns:a16="http://schemas.microsoft.com/office/drawing/2014/main" id="{DA6CE3F5-F16F-04FC-1748-A0C94B9163F9}"/>
              </a:ext>
            </a:extLst>
          </p:cNvPr>
          <p:cNvSpPr/>
          <p:nvPr/>
        </p:nvSpPr>
        <p:spPr>
          <a:xfrm>
            <a:off x="3085292" y="4276726"/>
            <a:ext cx="2967066" cy="1524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63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3457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B375D-9F1F-F466-EC7A-BB2385712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9</a:t>
            </a:fld>
            <a:r>
              <a:rPr lang="fr-FR" dirty="0"/>
              <a:t>/19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1481A573-C003-FD84-DD6B-245AFCDC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02. </a:t>
            </a:r>
            <a:r>
              <a:rPr lang="fr-FR" sz="2800" dirty="0"/>
              <a:t>Etude de faisabilité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D440E9F-C87A-EE7B-26D7-A5D5BCD09A2C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64B93575-BE6A-51CF-C2C9-B68F52B6966D}"/>
              </a:ext>
            </a:extLst>
          </p:cNvPr>
          <p:cNvSpPr txBox="1">
            <a:spLocks/>
          </p:cNvSpPr>
          <p:nvPr/>
        </p:nvSpPr>
        <p:spPr>
          <a:xfrm>
            <a:off x="1554959" y="1017725"/>
            <a:ext cx="4036216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Etape 2 : les données visuelles : images</a:t>
            </a:r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8C9615A7-8C09-3375-C652-DB33DEB7EFAB}"/>
              </a:ext>
            </a:extLst>
          </p:cNvPr>
          <p:cNvSpPr txBox="1">
            <a:spLocks/>
          </p:cNvSpPr>
          <p:nvPr/>
        </p:nvSpPr>
        <p:spPr>
          <a:xfrm>
            <a:off x="1599407" y="1606092"/>
            <a:ext cx="5036937" cy="90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1050 images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Majoritairement sur fond blanc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Dimensions variables</a:t>
            </a:r>
          </a:p>
        </p:txBody>
      </p:sp>
      <p:pic>
        <p:nvPicPr>
          <p:cNvPr id="8" name="Image 7" descr="Une image contenant capture d’écran, violet, prise&#10;&#10;Description générée automatiquement">
            <a:extLst>
              <a:ext uri="{FF2B5EF4-FFF2-40B4-BE49-F238E27FC236}">
                <a16:creationId xmlns:a16="http://schemas.microsoft.com/office/drawing/2014/main" id="{E3BA953D-3EF4-2022-DA6B-21050F7B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660743"/>
            <a:ext cx="6286500" cy="21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10319</TotalTime>
  <Words>807</Words>
  <Application>Microsoft Office PowerPoint</Application>
  <PresentationFormat>Affichage à l'écran (16:9)</PresentationFormat>
  <Paragraphs>187</Paragraphs>
  <Slides>36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Calibri</vt:lpstr>
      <vt:lpstr>Roboto</vt:lpstr>
      <vt:lpstr>Bebas Neue</vt:lpstr>
      <vt:lpstr>Darker Grotesque SemiBold</vt:lpstr>
      <vt:lpstr>Inter</vt:lpstr>
      <vt:lpstr>Passion One</vt:lpstr>
      <vt:lpstr>Arial</vt:lpstr>
      <vt:lpstr>Data Analysis and Statistics - 4th grade by Slidesgo</vt:lpstr>
      <vt:lpstr>AI Engineer Soutenance 6</vt:lpstr>
      <vt:lpstr>Sommaire</vt:lpstr>
      <vt:lpstr>01. Problématique</vt:lpstr>
      <vt:lpstr>Description du jeu de données</vt:lpstr>
      <vt:lpstr>02. Etude de faisabilité </vt:lpstr>
      <vt:lpstr>02. Etude de faisabilité </vt:lpstr>
      <vt:lpstr>02. Etude de faisabilité </vt:lpstr>
      <vt:lpstr>02. Etude de faisabilité </vt:lpstr>
      <vt:lpstr>02. Etude de faisabilité </vt:lpstr>
      <vt:lpstr>03. Transformation du jeu de données </vt:lpstr>
      <vt:lpstr>02. Etude de faisabilité </vt:lpstr>
      <vt:lpstr>02. Etude de faisabilité </vt:lpstr>
      <vt:lpstr>02. Etude de faisabilité </vt:lpstr>
      <vt:lpstr>02. Etude de faisabilité </vt:lpstr>
      <vt:lpstr>03. Classification supervisée </vt:lpstr>
      <vt:lpstr>03. Classification supervisée </vt:lpstr>
      <vt:lpstr>04. Test de l’API </vt:lpstr>
      <vt:lpstr>04. Test de l’API </vt:lpstr>
      <vt:lpstr>05.  Conclusion</vt:lpstr>
      <vt:lpstr>Perspectives d’amélioration</vt:lpstr>
      <vt:lpstr>Merci pour votre écoute</vt:lpstr>
      <vt:lpstr>jeu de données</vt:lpstr>
      <vt:lpstr>Les données textuelles</vt:lpstr>
      <vt:lpstr>Les niveaux de catégorie</vt:lpstr>
      <vt:lpstr>Traitement des données textuelles</vt:lpstr>
      <vt:lpstr>Exemple de visualisation de la méthode TF-IDF sans lemmatisation</vt:lpstr>
      <vt:lpstr>Traitement des données textuelles / techniques avancées</vt:lpstr>
      <vt:lpstr>TF-IDF sans lemmatisation sur product_name + description</vt:lpstr>
      <vt:lpstr>USE sans lemmatisation sur product_name + description</vt:lpstr>
      <vt:lpstr>Prétraitement des images</vt:lpstr>
      <vt:lpstr>Modèle VGG16 par défaut</vt:lpstr>
      <vt:lpstr>Modèle VGG16 avec les meilleurs hyperparametres</vt:lpstr>
      <vt:lpstr>Modèle VGG16 avec Data Augmentation</vt:lpstr>
      <vt:lpstr>Test de l’API : data frame des résultats</vt:lpstr>
      <vt:lpstr>Test de l’API : .CSV des résultats</vt:lpstr>
      <vt:lpstr>Test du modèle EfficientNet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dc:creator>Mr Samy</dc:creator>
  <cp:lastModifiedBy>BENJALLEB Samy</cp:lastModifiedBy>
  <cp:revision>94</cp:revision>
  <dcterms:modified xsi:type="dcterms:W3CDTF">2024-10-18T09:51:11Z</dcterms:modified>
</cp:coreProperties>
</file>